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2"/>
  </p:notesMasterIdLst>
  <p:handoutMasterIdLst>
    <p:handoutMasterId r:id="rId23"/>
  </p:handoutMasterIdLst>
  <p:sldIdLst>
    <p:sldId id="896" r:id="rId7"/>
    <p:sldId id="897" r:id="rId8"/>
    <p:sldId id="1202" r:id="rId9"/>
    <p:sldId id="1166" r:id="rId10"/>
    <p:sldId id="1170" r:id="rId11"/>
    <p:sldId id="904" r:id="rId12"/>
    <p:sldId id="1572" r:id="rId13"/>
    <p:sldId id="1587" r:id="rId14"/>
    <p:sldId id="1571" r:id="rId15"/>
    <p:sldId id="1533" r:id="rId16"/>
    <p:sldId id="1566" r:id="rId17"/>
    <p:sldId id="1567" r:id="rId18"/>
    <p:sldId id="1349" r:id="rId19"/>
    <p:sldId id="971" r:id="rId20"/>
    <p:sldId id="1156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88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45E-4"/>
          <c:y val="0"/>
          <c:w val="0.990576168396695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F286-4528-9D16-EAA7926B7121}"/>
              </c:ext>
            </c:extLst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F286-4528-9D16-EAA7926B7121}"/>
              </c:ext>
            </c:extLst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F286-4528-9D16-EAA7926B712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7-F286-4528-9D16-EAA7926B712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9-F286-4528-9D16-EAA7926B7121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9.9360827880079228</c:v>
                </c:pt>
                <c:pt idx="4">
                  <c:v>5.4070917668543634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86-4528-9D16-EAA7926B712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15488,7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77-49F9-8172-8662DECF3120}"/>
                </c:ext>
              </c:extLst>
            </c:dLbl>
            <c:dLbl>
              <c:idx val="1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13285,4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77-49F9-8172-8662DECF3120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12529,4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77-49F9-8172-8662DECF3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15488.7</c:v>
                </c:pt>
                <c:pt idx="1">
                  <c:v>13285.4</c:v>
                </c:pt>
                <c:pt idx="2">
                  <c:v>12529.4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7-49F9-8172-8662DECF3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03232"/>
        <c:axId val="34704768"/>
        <c:axId val="0"/>
      </c:bar3DChart>
      <c:catAx>
        <c:axId val="347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04768"/>
        <c:crosses val="autoZero"/>
        <c:auto val="1"/>
        <c:lblAlgn val="ctr"/>
        <c:lblOffset val="100"/>
        <c:noMultiLvlLbl val="0"/>
      </c:catAx>
      <c:valAx>
        <c:axId val="347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dirty="0" smtClean="0">
              <a:latin typeface="+mj-lt"/>
            </a:rPr>
            <a:t>1202,2</a:t>
          </a:r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957,8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3323,4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611,8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/>
            <a:t>Штрафы, санкции, возмещение ущерба</a:t>
          </a:r>
        </a:p>
        <a:p>
          <a:r>
            <a:rPr lang="ru-RU" sz="1400" dirty="0" smtClean="0"/>
            <a:t>41,8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E953778C-AD1F-466E-A5E8-3015DC7B16CA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9320,6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C4E53CF9-CD33-44CC-B9FF-5A380F878251}" type="parTrans" cxnId="{35C905C6-31EC-4FC1-AF4A-C4431B882648}">
      <dgm:prSet/>
      <dgm:spPr/>
      <dgm:t>
        <a:bodyPr/>
        <a:lstStyle/>
        <a:p>
          <a:endParaRPr lang="ru-RU"/>
        </a:p>
      </dgm:t>
    </dgm:pt>
    <dgm:pt modelId="{F91B975F-8EDD-42C1-9012-A3386FE25318}" type="sibTrans" cxnId="{35C905C6-31EC-4FC1-AF4A-C4431B8826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5" custScaleY="298756" custLinFactNeighborY="106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60CD-E39E-4907-AFC8-0234D7E958B8}" type="pres">
      <dgm:prSet presAssocID="{F45485CB-20B1-475E-B0DF-D9C24AC455BE}" presName="spacer" presStyleCnt="0"/>
      <dgm:spPr/>
    </dgm:pt>
    <dgm:pt modelId="{4C225888-9D22-4ED0-A88C-193EA9BB3675}" type="pres">
      <dgm:prSet presAssocID="{E953778C-AD1F-466E-A5E8-3015DC7B16CA}" presName="comp" presStyleCnt="0"/>
      <dgm:spPr/>
    </dgm:pt>
    <dgm:pt modelId="{CA5A44F5-068E-44B2-BDF2-AB832321E23D}" type="pres">
      <dgm:prSet presAssocID="{E953778C-AD1F-466E-A5E8-3015DC7B16CA}" presName="box" presStyleLbl="node1" presStyleIdx="4" presStyleCnt="5"/>
      <dgm:spPr/>
      <dgm:t>
        <a:bodyPr/>
        <a:lstStyle/>
        <a:p>
          <a:endParaRPr lang="ru-RU"/>
        </a:p>
      </dgm:t>
    </dgm:pt>
    <dgm:pt modelId="{8D60FFAD-F77F-4278-BF15-85109C85E63F}" type="pres">
      <dgm:prSet presAssocID="{E953778C-AD1F-466E-A5E8-3015DC7B16CA}" presName="img" presStyleLbl="fgImgPlace1" presStyleIdx="4" presStyleCnt="5"/>
      <dgm:spPr/>
    </dgm:pt>
    <dgm:pt modelId="{D52410AF-7708-4077-9368-110D1F3B8DC2}" type="pres">
      <dgm:prSet presAssocID="{E953778C-AD1F-466E-A5E8-3015DC7B16C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35C905C6-31EC-4FC1-AF4A-C4431B882648}" srcId="{227A101D-8088-4F21-A936-43AB877355D2}" destId="{E953778C-AD1F-466E-A5E8-3015DC7B16CA}" srcOrd="4" destOrd="0" parTransId="{C4E53CF9-CD33-44CC-B9FF-5A380F878251}" sibTransId="{F91B975F-8EDD-42C1-9012-A3386FE25318}"/>
    <dgm:cxn modelId="{73187071-4149-4890-B087-E2E4C8AEACDE}" type="presOf" srcId="{E953778C-AD1F-466E-A5E8-3015DC7B16CA}" destId="{D52410AF-7708-4077-9368-110D1F3B8DC2}" srcOrd="1" destOrd="0" presId="urn:microsoft.com/office/officeart/2005/8/layout/vList4#1"/>
    <dgm:cxn modelId="{C8EF0F58-57B7-4BE3-89EE-C61BD02879B1}" type="presOf" srcId="{E953778C-AD1F-466E-A5E8-3015DC7B16CA}" destId="{CA5A44F5-068E-44B2-BDF2-AB832321E23D}" srcOrd="0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55E8B223-6143-4187-A788-B288C3B5D510}" type="presParOf" srcId="{B17E2703-ED7C-40C1-AA5F-205C0BB9EA84}" destId="{73F160CD-E39E-4907-AFC8-0234D7E958B8}" srcOrd="7" destOrd="0" presId="urn:microsoft.com/office/officeart/2005/8/layout/vList4#1"/>
    <dgm:cxn modelId="{4DC1BCFB-E72B-45C7-BA48-2DF4EB46CF3D}" type="presParOf" srcId="{B17E2703-ED7C-40C1-AA5F-205C0BB9EA84}" destId="{4C225888-9D22-4ED0-A88C-193EA9BB3675}" srcOrd="8" destOrd="0" presId="urn:microsoft.com/office/officeart/2005/8/layout/vList4#1"/>
    <dgm:cxn modelId="{E294931B-AEA5-4987-A388-C55863137175}" type="presParOf" srcId="{4C225888-9D22-4ED0-A88C-193EA9BB3675}" destId="{CA5A44F5-068E-44B2-BDF2-AB832321E23D}" srcOrd="0" destOrd="0" presId="urn:microsoft.com/office/officeart/2005/8/layout/vList4#1"/>
    <dgm:cxn modelId="{88E4C580-381A-4850-B3D5-EC992FFCAB8F}" type="presParOf" srcId="{4C225888-9D22-4ED0-A88C-193EA9BB3675}" destId="{8D60FFAD-F77F-4278-BF15-85109C85E63F}" srcOrd="1" destOrd="0" presId="urn:microsoft.com/office/officeart/2005/8/layout/vList4#1"/>
    <dgm:cxn modelId="{8BF1723D-D8F1-43E5-82FE-077AA3EF57A6}" type="presParOf" srcId="{4C225888-9D22-4ED0-A88C-193EA9BB3675}" destId="{D52410AF-7708-4077-9368-110D1F3B8D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10157,4</a:t>
          </a:r>
        </a:p>
        <a:p>
          <a:pPr algn="ctr"/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4909,2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 custLinFactNeighborX="15" custLinFactNeighborY="-1189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 custLinFactNeighborY="366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Главой Веселовского района ,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4226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1202,2</a:t>
          </a:r>
          <a:endParaRPr lang="ru-RU" sz="1400" kern="1200" dirty="0" smtClean="0">
            <a:latin typeface="+mj-lt"/>
          </a:endParaRPr>
        </a:p>
      </dsp:txBody>
      <dsp:txXfrm>
        <a:off x="842173" y="24226"/>
        <a:ext cx="2974250" cy="788888"/>
      </dsp:txXfrm>
    </dsp:sp>
    <dsp:sp modelId="{DC3D1057-3911-49DC-8B4B-4F8305BF098A}">
      <dsp:nvSpPr>
        <dsp:cNvPr id="0" name=""/>
        <dsp:cNvSpPr/>
      </dsp:nvSpPr>
      <dsp:spPr>
        <a:xfrm>
          <a:off x="78888" y="78888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67777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957,8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867777"/>
        <a:ext cx="2974250" cy="788888"/>
      </dsp:txXfrm>
    </dsp:sp>
    <dsp:sp modelId="{10414709-A3FF-419B-8BA0-6B96893FDF2B}">
      <dsp:nvSpPr>
        <dsp:cNvPr id="0" name=""/>
        <dsp:cNvSpPr/>
      </dsp:nvSpPr>
      <dsp:spPr>
        <a:xfrm>
          <a:off x="78888" y="946666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35554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3323,4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1735554"/>
        <a:ext cx="2974250" cy="788888"/>
      </dsp:txXfrm>
    </dsp:sp>
    <dsp:sp modelId="{7DE197FE-AADA-44C3-8B2B-CF16D12E116A}">
      <dsp:nvSpPr>
        <dsp:cNvPr id="0" name=""/>
        <dsp:cNvSpPr/>
      </dsp:nvSpPr>
      <dsp:spPr>
        <a:xfrm>
          <a:off x="78888" y="1814443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2611701"/>
          <a:ext cx="3816424" cy="235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611,8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41,8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2611701"/>
        <a:ext cx="2974250" cy="2356851"/>
      </dsp:txXfrm>
    </dsp:sp>
    <dsp:sp modelId="{59208E79-B8A7-477C-B741-F3EAF6407C81}">
      <dsp:nvSpPr>
        <dsp:cNvPr id="0" name=""/>
        <dsp:cNvSpPr/>
      </dsp:nvSpPr>
      <dsp:spPr>
        <a:xfrm>
          <a:off x="78888" y="3466202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44F5-068E-44B2-BDF2-AB832321E23D}">
      <dsp:nvSpPr>
        <dsp:cNvPr id="0" name=""/>
        <dsp:cNvSpPr/>
      </dsp:nvSpPr>
      <dsp:spPr>
        <a:xfrm>
          <a:off x="0" y="5039072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9320,6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5039072"/>
        <a:ext cx="2974250" cy="788888"/>
      </dsp:txXfrm>
    </dsp:sp>
    <dsp:sp modelId="{8D60FFAD-F77F-4278-BF15-85109C85E63F}">
      <dsp:nvSpPr>
        <dsp:cNvPr id="0" name=""/>
        <dsp:cNvSpPr/>
      </dsp:nvSpPr>
      <dsp:spPr>
        <a:xfrm>
          <a:off x="78888" y="5117960"/>
          <a:ext cx="763284" cy="631110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0"/>
        <a:ext cx="2818807" cy="1191190"/>
      </dsp:txXfrm>
    </dsp:sp>
    <dsp:sp modelId="{8742C5EE-2DD0-46E4-AB75-87A4D25F8D62}">
      <dsp:nvSpPr>
        <dsp:cNvPr id="0" name=""/>
        <dsp:cNvSpPr/>
      </dsp:nvSpPr>
      <dsp:spPr>
        <a:xfrm>
          <a:off x="119119" y="11911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296146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853600" y="1296146"/>
        <a:ext cx="2818807" cy="1191190"/>
      </dsp:txXfrm>
    </dsp:sp>
    <dsp:sp modelId="{DC3D1057-3911-49DC-8B4B-4F8305BF098A}">
      <dsp:nvSpPr>
        <dsp:cNvPr id="0" name=""/>
        <dsp:cNvSpPr/>
      </dsp:nvSpPr>
      <dsp:spPr>
        <a:xfrm>
          <a:off x="119119" y="142942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64301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4909,2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2664301"/>
        <a:ext cx="2818807" cy="1191190"/>
      </dsp:txXfrm>
    </dsp:sp>
    <dsp:sp modelId="{7DE197FE-AADA-44C3-8B2B-CF16D12E116A}">
      <dsp:nvSpPr>
        <dsp:cNvPr id="0" name=""/>
        <dsp:cNvSpPr/>
      </dsp:nvSpPr>
      <dsp:spPr>
        <a:xfrm>
          <a:off x="119119" y="273973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931989"/>
          <a:ext cx="3672408" cy="10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10157,4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53600" y="3931989"/>
        <a:ext cx="2818807" cy="1036562"/>
      </dsp:txXfrm>
    </dsp:sp>
    <dsp:sp modelId="{3A722FFA-D144-4D82-A948-F625B32E43B9}">
      <dsp:nvSpPr>
        <dsp:cNvPr id="0" name=""/>
        <dsp:cNvSpPr/>
      </dsp:nvSpPr>
      <dsp:spPr>
        <a:xfrm>
          <a:off x="119119" y="3982617"/>
          <a:ext cx="734481" cy="933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Главой Веселовского района ,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462472" y="0"/>
        <a:ext cx="5204013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0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21.01.2025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Краснооктябрьское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Краснооктябрьского сельского поселения Веселовского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проекта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Краснооктябрьское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Веселовского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402,1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418,2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434,9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безвозмездных поступление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Краснооктябрьское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Веселовского района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38684"/>
              </p:ext>
            </p:extLst>
          </p:nvPr>
        </p:nvGraphicFramePr>
        <p:xfrm>
          <a:off x="467544" y="1628800"/>
          <a:ext cx="82089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9320,6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6933,4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5944,7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8434,2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6605,0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5944,5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328,2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568,9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54,5%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2,1%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7" name="Рисунок 5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0890" y="5472608"/>
            <a:ext cx="415431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817" y="2924944"/>
            <a:ext cx="8367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3965,1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0B0B8"/>
              </a:clrFrom>
              <a:clrTo>
                <a:srgbClr val="B0B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Группа 53"/>
          <p:cNvGrpSpPr/>
          <p:nvPr/>
        </p:nvGrpSpPr>
        <p:grpSpPr>
          <a:xfrm>
            <a:off x="395536" y="1402507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402,1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8B3FF"/>
              </a:clrFrom>
              <a:clrTo>
                <a:srgbClr val="98B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21088"/>
            <a:ext cx="545802" cy="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Группа 63"/>
          <p:cNvGrpSpPr/>
          <p:nvPr/>
        </p:nvGrpSpPr>
        <p:grpSpPr>
          <a:xfrm>
            <a:off x="5192709" y="1402507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C659E"/>
              </a:clrFrom>
              <a:clrTo>
                <a:srgbClr val="3C65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132856"/>
            <a:ext cx="685088" cy="3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Краснооктябрьского сельского поселения на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2024-2026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04512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01.01.2024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01.01.2025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01.01.2026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628132"/>
              </p:ext>
            </p:extLst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2024-2026годы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Краснооктябрьского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2024-2026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24.10.2023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156)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 бюджета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 сельского поселения Веселовского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Краснооктябрьского сельского поселения Веселовского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Краснооктябрьского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бюджета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Краснооктябрьского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Веселовского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48641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15488,7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13285,4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12529,4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9320,6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6933,4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5944,7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15488,7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13285,4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12529,4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Краснооктябрьского сельского поселения Веселовского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80131573"/>
              </p:ext>
            </p:extLst>
          </p:nvPr>
        </p:nvGraphicFramePr>
        <p:xfrm>
          <a:off x="323528" y="1772816"/>
          <a:ext cx="38164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5975218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15488,7</a:t>
            </a:r>
          </a:p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15488,7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7254"/>
              </p:ext>
            </p:extLst>
          </p:nvPr>
        </p:nvGraphicFramePr>
        <p:xfrm>
          <a:off x="0" y="620688"/>
          <a:ext cx="8532440" cy="60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44,7 %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13,5</a:t>
            </a: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Проекта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Краснооктябрьского СЕЛЬСКОГО ПОСЕЛЕНИЯ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Веселовского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  <a:endParaRPr lang="ru-RU" sz="216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957,8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44" y="5429264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9"/>
              <a:ext cx="4006919" cy="552026"/>
              <a:chOff x="395536" y="5013179"/>
              <a:chExt cx="4006919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9"/>
                <a:ext cx="3718887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1202,2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695783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3323,4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653,6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78571"/>
              </p:ext>
            </p:extLst>
          </p:nvPr>
        </p:nvGraphicFramePr>
        <p:xfrm>
          <a:off x="251521" y="1556792"/>
          <a:ext cx="5400599" cy="39154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7807,2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6808,6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7349,9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317,3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1922,9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1339,9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1384,8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4909,2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4341,4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3319,6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16,2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402,1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434,9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36003011"/>
              </p:ext>
            </p:extLst>
          </p:nvPr>
        </p:nvGraphicFramePr>
        <p:xfrm>
          <a:off x="5004048" y="1854951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</a:t>
            </a:r>
            <a:r>
              <a:rPr lang="ru-RU" sz="2600" b="1" dirty="0" smtClean="0"/>
              <a:t>2024 </a:t>
            </a:r>
            <a:r>
              <a:rPr lang="ru-RU" sz="2600" b="1" dirty="0" smtClean="0"/>
              <a:t>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7349,2тыс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47,5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проекта бюджета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Краснооктябрьского сельского поселения Веселовского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17710</TotalTime>
  <Words>838</Words>
  <Application>Microsoft Office PowerPoint</Application>
  <PresentationFormat>Экран (4:3)</PresentationFormat>
  <Paragraphs>257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Calibri</vt:lpstr>
      <vt:lpstr>Gabriola</vt:lpstr>
      <vt:lpstr>Georgia</vt:lpstr>
      <vt:lpstr>Georgia (Основной текст)</vt:lpstr>
      <vt:lpstr>Times New Roman</vt:lpstr>
      <vt:lpstr>Trebuchet MS</vt:lpstr>
      <vt:lpstr>Wingdings 2</vt:lpstr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Краснооктябрьское сельское поселение  </vt:lpstr>
      <vt:lpstr>Презентация PowerPoint</vt:lpstr>
      <vt:lpstr>Презентация PowerPoint</vt:lpstr>
      <vt:lpstr>бюджета на 2024 год  и на плановый период 2025 и 2026 годов  </vt:lpstr>
      <vt:lpstr>Основные характеристики проекта бюджета Краснооктябрьского   сельского поселения Веселовского района на 2024-2026 годы</vt:lpstr>
      <vt:lpstr>Основные параметры проекта бюджета Краснооктябрьского сельского поселения Веселовского района на 2024 год</vt:lpstr>
      <vt:lpstr>Презентация PowerPoint</vt:lpstr>
      <vt:lpstr>Презентация PowerPoint</vt:lpstr>
      <vt:lpstr>Расходы на обеспечение деятельности аппарата управления в 2024 году составят  7349,2тыс. рублей или 47,5 % общего объема расходов проекта бюджета Краснооктябрьского сельского поселения Веселовского района</vt:lpstr>
      <vt:lpstr>Структура расходов проекта бюджета Краснооктябрьское сельского поселения  Веселовского района на социальную политику</vt:lpstr>
      <vt:lpstr>Объемы безвозмездных поступление проекта бюджета Краснооктябрьское сельского поселения  Веселовского района на 2024-2026 годы </vt:lpstr>
      <vt:lpstr>Презентация PowerPoint</vt:lpstr>
      <vt:lpstr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2024 году</vt:lpstr>
      <vt:lpstr>Структура муниципального долга  Краснооктябрьского сельского поселения на 2024-2026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1836</cp:revision>
  <dcterms:created xsi:type="dcterms:W3CDTF">2011-10-21T12:19:44Z</dcterms:created>
  <dcterms:modified xsi:type="dcterms:W3CDTF">2025-01-21T13:28:29Z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