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56" r:id="rId2"/>
    <p:sldMasterId id="2147486181" r:id="rId3"/>
  </p:sldMasterIdLst>
  <p:notesMasterIdLst>
    <p:notesMasterId r:id="rId16"/>
  </p:notesMasterIdLst>
  <p:handoutMasterIdLst>
    <p:handoutMasterId r:id="rId17"/>
  </p:handoutMasterIdLst>
  <p:sldIdLst>
    <p:sldId id="428" r:id="rId4"/>
    <p:sldId id="453" r:id="rId5"/>
    <p:sldId id="476" r:id="rId6"/>
    <p:sldId id="478" r:id="rId7"/>
    <p:sldId id="481" r:id="rId8"/>
    <p:sldId id="480" r:id="rId9"/>
    <p:sldId id="483" r:id="rId10"/>
    <p:sldId id="486" r:id="rId11"/>
    <p:sldId id="485" r:id="rId12"/>
    <p:sldId id="488" r:id="rId13"/>
    <p:sldId id="490" r:id="rId14"/>
    <p:sldId id="492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7D7D"/>
    <a:srgbClr val="6666FF"/>
    <a:srgbClr val="005024"/>
    <a:srgbClr val="003B68"/>
    <a:srgbClr val="A33F0D"/>
    <a:srgbClr val="7A0000"/>
    <a:srgbClr val="004C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8066" autoAdjust="0"/>
  </p:normalViewPr>
  <p:slideViewPr>
    <p:cSldViewPr>
      <p:cViewPr varScale="1">
        <p:scale>
          <a:sx n="97" d="100"/>
          <a:sy n="97" d="100"/>
        </p:scale>
        <p:origin x="-11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spPr>
        <a:noFill/>
        <a:ln w="25334">
          <a:noFill/>
        </a:ln>
      </c:spPr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spPr>
            <a:gradFill flip="none" rotWithShape="1">
              <a:gsLst>
                <a:gs pos="45000">
                  <a:srgbClr val="3399FF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1"/>
              <a:tileRect/>
            </a:gra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156.5</c:v>
                </c:pt>
              </c:numCache>
            </c:numRef>
          </c:val>
        </c:ser>
        <c:shape val="pyramid"/>
        <c:axId val="135755648"/>
        <c:axId val="135770496"/>
        <c:axId val="0"/>
      </c:bar3DChart>
      <c:catAx>
        <c:axId val="135755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5770496"/>
        <c:crosses val="autoZero"/>
        <c:auto val="1"/>
        <c:lblAlgn val="ctr"/>
        <c:lblOffset val="100"/>
      </c:catAx>
      <c:valAx>
        <c:axId val="135770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35755648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.2947845804988663"/>
          <c:y val="0.31261770244821091"/>
          <c:w val="0.46598639455782326"/>
          <c:h val="0.4839924670433145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13528">
              <a:solidFill>
                <a:srgbClr val="000000"/>
              </a:solidFill>
              <a:prstDash val="solid"/>
            </a:ln>
          </c:spPr>
          <c:explosion val="28"/>
          <c:dPt>
            <c:idx val="0"/>
            <c:spPr>
              <a:solidFill>
                <a:srgbClr val="99CCFF"/>
              </a:solidFill>
              <a:ln w="1352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339966"/>
              </a:solidFill>
              <a:ln w="1352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CC99"/>
              </a:solidFill>
              <a:ln w="1352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CC"/>
              </a:solidFill>
              <a:ln w="1352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00FF"/>
              </a:solidFill>
              <a:ln w="13528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00FF00"/>
              </a:solidFill>
              <a:ln w="13528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93366"/>
              </a:solidFill>
              <a:ln w="1352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0279594286537309"/>
                  <c:y val="-8.9461101637587387E-2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Налог на доходы физических лиц;
</a:t>
                    </a:r>
                    <a:r>
                      <a:rPr lang="ru-RU" dirty="0" smtClean="0"/>
                      <a:t>37,9%</a:t>
                    </a:r>
                    <a:endParaRPr lang="ru-RU" dirty="0"/>
                  </a:p>
                </c:rich>
              </c:tx>
              <c:spPr>
                <a:solidFill>
                  <a:srgbClr val="CCFFCC"/>
                </a:solidFill>
                <a:ln w="13528">
                  <a:solidFill>
                    <a:srgbClr val="CCCCFF"/>
                  </a:solidFill>
                  <a:prstDash val="solid"/>
                </a:ln>
              </c:spPr>
              <c:dLblPos val="bestFit"/>
            </c:dLbl>
            <c:dLbl>
              <c:idx val="1"/>
              <c:layout>
                <c:manualLayout>
                  <c:x val="-7.0754030775650983E-2"/>
                  <c:y val="-0.28811566290485485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Налоги на совокупный  доход;
</a:t>
                    </a:r>
                    <a:r>
                      <a:rPr lang="ru-RU" dirty="0" smtClean="0"/>
                      <a:t>4,0%</a:t>
                    </a:r>
                    <a:endParaRPr lang="ru-RU" dirty="0"/>
                  </a:p>
                </c:rich>
              </c:tx>
              <c:spPr>
                <a:solidFill>
                  <a:srgbClr val="CCFFCC"/>
                </a:solidFill>
                <a:ln w="13528">
                  <a:solidFill>
                    <a:srgbClr val="008000"/>
                  </a:solidFill>
                  <a:prstDash val="solid"/>
                </a:ln>
              </c:spPr>
              <c:dLblPos val="bestFit"/>
            </c:dLbl>
            <c:dLbl>
              <c:idx val="2"/>
              <c:layout>
                <c:manualLayout>
                  <c:x val="8.3025485260039916E-2"/>
                  <c:y val="-6.8763733762255794E-2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 smtClean="0"/>
                      <a:t>Доходы от использования имущества 65,2%</a:t>
                    </a:r>
                    <a:endParaRPr lang="ru-RU" dirty="0"/>
                  </a:p>
                </c:rich>
              </c:tx>
              <c:spPr>
                <a:solidFill>
                  <a:srgbClr val="CCFFCC"/>
                </a:solidFill>
                <a:ln w="13528">
                  <a:solidFill>
                    <a:srgbClr val="FF9900"/>
                  </a:solidFill>
                  <a:prstDash val="solid"/>
                </a:ln>
              </c:spPr>
              <c:dLblPos val="bestFit"/>
            </c:dLbl>
            <c:dLbl>
              <c:idx val="3"/>
              <c:layout>
                <c:manualLayout>
                  <c:x val="0.11685705190075801"/>
                  <c:y val="-2.9210777347509886E-3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Доходы от использования муниципального имущества;
</a:t>
                    </a:r>
                    <a:r>
                      <a:rPr lang="ru-RU" dirty="0" smtClean="0"/>
                      <a:t>65,2%</a:t>
                    </a:r>
                    <a:endParaRPr lang="ru-RU" dirty="0"/>
                  </a:p>
                </c:rich>
              </c:tx>
              <c:spPr>
                <a:solidFill>
                  <a:srgbClr val="CCFFCC"/>
                </a:solidFill>
                <a:ln w="13528">
                  <a:solidFill>
                    <a:srgbClr val="339966"/>
                  </a:solidFill>
                  <a:prstDash val="solid"/>
                </a:ln>
              </c:spPr>
              <c:dLblPos val="bestFit"/>
            </c:dLbl>
            <c:dLbl>
              <c:idx val="4"/>
              <c:layout>
                <c:manualLayout>
                  <c:x val="1.2495461486906875E-2"/>
                  <c:y val="8.3901767001531902E-2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Штрафы, санкции, возмещение ущерба; </a:t>
                    </a:r>
                    <a:r>
                      <a:rPr lang="ru-RU" dirty="0" smtClean="0"/>
                      <a:t>3,8%</a:t>
                    </a:r>
                    <a:endParaRPr lang="ru-RU" dirty="0"/>
                  </a:p>
                </c:rich>
              </c:tx>
              <c:numFmt formatCode="0.0%" sourceLinked="0"/>
              <c:spPr>
                <a:solidFill>
                  <a:srgbClr val="CCFFCC"/>
                </a:solidFill>
                <a:ln w="13528">
                  <a:solidFill>
                    <a:srgbClr val="0000FF"/>
                  </a:solidFill>
                  <a:prstDash val="solid"/>
                </a:ln>
              </c:spPr>
              <c:dLblPos val="bestFit"/>
            </c:dLbl>
            <c:dLbl>
              <c:idx val="5"/>
              <c:delete val="1"/>
            </c:dLbl>
            <c:dLbl>
              <c:idx val="6"/>
              <c:layout>
                <c:manualLayout>
                  <c:x val="3.1633985997009305E-2"/>
                  <c:y val="-0.21009187066788895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Безвозмездные поступления из бюджетов других уровней; </a:t>
                    </a:r>
                    <a:r>
                      <a:rPr lang="ru-RU" dirty="0" smtClean="0"/>
                      <a:t>57,5%</a:t>
                    </a:r>
                    <a:endParaRPr lang="ru-RU" dirty="0"/>
                  </a:p>
                </c:rich>
              </c:tx>
              <c:numFmt formatCode="0.0%" sourceLinked="0"/>
              <c:spPr>
                <a:solidFill>
                  <a:srgbClr val="CCFFCC"/>
                </a:solidFill>
                <a:ln w="13528">
                  <a:solidFill>
                    <a:srgbClr val="993366"/>
                  </a:solidFill>
                  <a:prstDash val="solid"/>
                </a:ln>
              </c:spPr>
              <c:dLblPos val="bestFit"/>
            </c:dLbl>
            <c:dLbl>
              <c:idx val="7"/>
              <c:layout>
                <c:manualLayout>
                  <c:xMode val="edge"/>
                  <c:yMode val="edge"/>
                  <c:x val="2.6602176541717086E-2"/>
                  <c:y val="0.39357429718875597"/>
                </c:manualLayout>
              </c:layout>
              <c:tx>
                <c:rich>
                  <a:bodyPr/>
                  <a:lstStyle/>
                  <a:p>
                    <a:pPr>
                      <a:defRPr sz="745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t>безвозмездные поступления из бюджетов других уровней
80,1%</a:t>
                    </a:r>
                  </a:p>
                </c:rich>
              </c:tx>
              <c:spPr>
                <a:solidFill>
                  <a:srgbClr val="CCFFCC"/>
                </a:solidFill>
                <a:ln w="13528">
                  <a:solidFill>
                    <a:srgbClr val="FFCC00"/>
                  </a:solidFill>
                  <a:prstDash val="solid"/>
                </a:ln>
              </c:spPr>
              <c:dLblPos val="bestFit"/>
            </c:dLbl>
            <c:dLbl>
              <c:idx val="8"/>
              <c:layout>
                <c:manualLayout>
                  <c:xMode val="edge"/>
                  <c:yMode val="edge"/>
                  <c:x val="0.42563482466747282"/>
                  <c:y val="6.6265060240963861E-2"/>
                </c:manualLayout>
              </c:layout>
              <c:tx>
                <c:rich>
                  <a:bodyPr/>
                  <a:lstStyle/>
                  <a:p>
                    <a:pPr>
                      <a:defRPr sz="745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t>Межбюджетные трансферты;
35%</a:t>
                    </a:r>
                  </a:p>
                </c:rich>
              </c:tx>
              <c:numFmt formatCode="0.0%" sourceLinked="0"/>
              <c:spPr>
                <a:solidFill>
                  <a:srgbClr val="CCFFCC"/>
                </a:solidFill>
                <a:ln w="13528">
                  <a:solidFill>
                    <a:srgbClr val="FF0000"/>
                  </a:solidFill>
                  <a:prstDash val="solid"/>
                </a:ln>
              </c:spPr>
              <c:dLblPos val="bestFit"/>
            </c:dLbl>
            <c:dLbl>
              <c:idx val="9"/>
              <c:numFmt formatCode="0.0%" sourceLinked="0"/>
              <c:spPr>
                <a:solidFill>
                  <a:srgbClr val="CCFFCC"/>
                </a:solidFill>
                <a:ln w="27058">
                  <a:noFill/>
                </a:ln>
              </c:spPr>
              <c:txPr>
                <a:bodyPr/>
                <a:lstStyle/>
                <a:p>
                  <a:pPr>
                    <a:defRPr sz="189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separator>; </c:separator>
            </c:dLbl>
            <c:numFmt formatCode="0.0%" sourceLinked="0"/>
            <c:spPr>
              <a:solidFill>
                <a:srgbClr val="CCFFCC"/>
              </a:solidFill>
              <a:ln w="27058">
                <a:noFill/>
              </a:ln>
            </c:spPr>
            <c:txPr>
              <a:bodyPr/>
              <a:lstStyle/>
              <a:p>
                <a:pPr>
                  <a:defRPr sz="745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CatName val="1"/>
            <c:showPercent val="1"/>
            <c:separator>; </c:separator>
            <c:showLeaderLines val="1"/>
            <c:leaderLines>
              <c:spPr>
                <a:ln w="13528">
                  <a:solidFill>
                    <a:srgbClr val="000000"/>
                  </a:solidFill>
                  <a:prstDash val="solid"/>
                </a:ln>
              </c:spPr>
            </c:leaderLines>
          </c:dLbls>
          <c:cat>
            <c:strRef>
              <c:f>Sheet1!$B$1:$H$1</c:f>
              <c:strCache>
                <c:ptCount val="7"/>
                <c:pt idx="0">
                  <c:v>Налог на доходы физических лиц (НДФЛ)</c:v>
                </c:pt>
                <c:pt idx="1">
                  <c:v>Налоги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муниципального имущества</c:v>
                </c:pt>
                <c:pt idx="4">
                  <c:v>Штрафы, санкции, возмещение ущерба</c:v>
                </c:pt>
                <c:pt idx="5">
                  <c:v>Доходы от продажи материальных и нематериальных активов</c:v>
                </c:pt>
                <c:pt idx="6">
                  <c:v>Безвозмездные поступления из бюджетов других уровней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1311.4</c:v>
                </c:pt>
                <c:pt idx="1">
                  <c:v>139</c:v>
                </c:pt>
                <c:pt idx="2">
                  <c:v>2008.2</c:v>
                </c:pt>
                <c:pt idx="3">
                  <c:v>426.6</c:v>
                </c:pt>
                <c:pt idx="4">
                  <c:v>25.2</c:v>
                </c:pt>
                <c:pt idx="5">
                  <c:v>202.5</c:v>
                </c:pt>
                <c:pt idx="6">
                  <c:v>5561.5</c:v>
                </c:pt>
              </c:numCache>
            </c:numRef>
          </c:val>
        </c:ser>
        <c:dLbls>
          <c:showCatName val="1"/>
          <c:showPercent val="1"/>
          <c:separator>; </c:separator>
        </c:dLbls>
      </c:pie3DChart>
      <c:spPr>
        <a:noFill/>
        <a:ln w="25399">
          <a:noFill/>
        </a:ln>
      </c:spPr>
    </c:plotArea>
    <c:plotVisOnly val="1"/>
    <c:dispBlanksAs val="zero"/>
  </c:chart>
  <c:spPr>
    <a:noFill/>
    <a:ln w="13528">
      <a:solidFill>
        <a:srgbClr val="000000"/>
      </a:solidFill>
      <a:prstDash val="solid"/>
    </a:ln>
  </c:spPr>
  <c:txPr>
    <a:bodyPr/>
    <a:lstStyle/>
    <a:p>
      <a:pPr>
        <a:defRPr sz="128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743815387086213"/>
          <c:y val="4.6375739730577771E-2"/>
          <c:w val="0.87203791469194314"/>
          <c:h val="0.820197044334975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10765.5</c:v>
                </c:pt>
                <c:pt idx="1">
                  <c:v>13636.5</c:v>
                </c:pt>
              </c:numCache>
            </c:numRef>
          </c:val>
        </c:ser>
        <c:shape val="cylinder"/>
        <c:axId val="136405376"/>
        <c:axId val="136408064"/>
        <c:axId val="0"/>
      </c:bar3DChart>
      <c:catAx>
        <c:axId val="136405376"/>
        <c:scaling>
          <c:orientation val="minMax"/>
        </c:scaling>
        <c:axPos val="b"/>
        <c:numFmt formatCode="General" sourceLinked="1"/>
        <c:tickLblPos val="nextTo"/>
        <c:crossAx val="136408064"/>
        <c:crosses val="autoZero"/>
        <c:auto val="1"/>
        <c:lblAlgn val="ctr"/>
        <c:lblOffset val="100"/>
      </c:catAx>
      <c:valAx>
        <c:axId val="136408064"/>
        <c:scaling>
          <c:orientation val="minMax"/>
          <c:max val="50000"/>
          <c:min val="0"/>
        </c:scaling>
        <c:axPos val="l"/>
        <c:majorGridlines/>
        <c:numFmt formatCode="General" sourceLinked="1"/>
        <c:tickLblPos val="nextTo"/>
        <c:crossAx val="136405376"/>
        <c:crosses val="autoZero"/>
        <c:crossBetween val="between"/>
        <c:majorUnit val="10000"/>
        <c:minorUnit val="10000"/>
      </c:valAx>
      <c:spPr>
        <a:noFill/>
        <a:ln w="25380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.2814266144114741"/>
          <c:y val="0.31978158509080873"/>
          <c:w val="0.47762998790810191"/>
          <c:h val="0.4939759036144583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13529">
              <a:solidFill>
                <a:srgbClr val="000000"/>
              </a:solidFill>
              <a:prstDash val="solid"/>
            </a:ln>
          </c:spPr>
          <c:explosion val="101"/>
          <c:dPt>
            <c:idx val="0"/>
            <c:spPr>
              <a:solidFill>
                <a:srgbClr val="99CCFF"/>
              </a:solidFill>
              <a:ln w="1352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339966"/>
              </a:solidFill>
              <a:ln w="1352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CC99"/>
              </a:solidFill>
              <a:ln w="13529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CC"/>
              </a:solidFill>
              <a:ln w="13529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00FF"/>
              </a:solidFill>
              <a:ln w="13529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00FF00"/>
              </a:solidFill>
              <a:ln w="13529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93366"/>
              </a:solidFill>
              <a:ln w="13529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FFFF00"/>
              </a:solidFill>
              <a:ln w="13529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352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0136633021851515"/>
                  <c:y val="-0.21550319983689764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Общегосударственные вопросы 
</a:t>
                    </a:r>
                    <a:r>
                      <a:rPr lang="ru-RU" dirty="0" smtClean="0"/>
                      <a:t>40,7%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solidFill>
                  <a:srgbClr val="CCFFCC"/>
                </a:solidFill>
                <a:ln w="13529">
                  <a:solidFill>
                    <a:srgbClr val="CCCCFF"/>
                  </a:solidFill>
                  <a:prstDash val="solid"/>
                </a:ln>
              </c:spPr>
              <c:dLblPos val="bestFit"/>
            </c:dLbl>
            <c:dLbl>
              <c:idx val="1"/>
              <c:layout>
                <c:manualLayout>
                  <c:x val="8.7278830950068664E-2"/>
                  <c:y val="-0.21845590012485341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Охрана окружающей среды </a:t>
                    </a:r>
                    <a:r>
                      <a:rPr lang="ru-RU" dirty="0" smtClean="0"/>
                      <a:t>0,05%</a:t>
                    </a:r>
                    <a:r>
                      <a:rPr lang="ru-RU" dirty="0"/>
                      <a:t>
 </a:t>
                    </a:r>
                  </a:p>
                </c:rich>
              </c:tx>
              <c:spPr>
                <a:solidFill>
                  <a:srgbClr val="CCFFCC"/>
                </a:solidFill>
                <a:ln w="13529">
                  <a:solidFill>
                    <a:srgbClr val="008000"/>
                  </a:solidFill>
                  <a:prstDash val="solid"/>
                </a:ln>
              </c:spPr>
              <c:dLblPos val="bestFit"/>
            </c:dLbl>
            <c:dLbl>
              <c:idx val="2"/>
              <c:layout>
                <c:manualLayout>
                  <c:x val="7.2307351637151213E-2"/>
                  <c:y val="-6.7376579478997084E-2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национальная безопасность и правоохранительная деятельность </a:t>
                    </a:r>
                    <a:r>
                      <a:rPr lang="ru-RU" dirty="0" smtClean="0"/>
                      <a:t>0,7%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solidFill>
                  <a:srgbClr val="CCFFCC"/>
                </a:solidFill>
                <a:ln w="13529">
                  <a:solidFill>
                    <a:srgbClr val="FF9900"/>
                  </a:solidFill>
                  <a:prstDash val="solid"/>
                </a:ln>
              </c:spPr>
              <c:dLblPos val="bestFit"/>
            </c:dLbl>
            <c:dLbl>
              <c:idx val="3"/>
              <c:layout>
                <c:manualLayout>
                  <c:x val="0.10837038596745768"/>
                  <c:y val="4.2779028907939831E-2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2,4%</a:t>
                    </a:r>
                    <a:endParaRPr lang="ru-RU" dirty="0"/>
                  </a:p>
                </c:rich>
              </c:tx>
              <c:spPr>
                <a:solidFill>
                  <a:srgbClr val="CCFFCC"/>
                </a:solidFill>
                <a:ln w="13529">
                  <a:solidFill>
                    <a:srgbClr val="339966"/>
                  </a:solidFill>
                  <a:prstDash val="solid"/>
                </a:ln>
              </c:spPr>
              <c:dLblPos val="bestFit"/>
            </c:dLbl>
            <c:dLbl>
              <c:idx val="4"/>
              <c:layout>
                <c:manualLayout>
                  <c:x val="-2.8551431994814365E-2"/>
                  <c:y val="2.7877156550866158E-2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ЖКХ; </a:t>
                    </a:r>
                    <a:r>
                      <a:rPr lang="ru-RU" dirty="0" smtClean="0"/>
                      <a:t>19,4</a:t>
                    </a:r>
                    <a:r>
                      <a:rPr lang="ru-RU" dirty="0"/>
                      <a:t>
%</a:t>
                    </a:r>
                  </a:p>
                </c:rich>
              </c:tx>
              <c:spPr>
                <a:solidFill>
                  <a:srgbClr val="CCFFCC"/>
                </a:solidFill>
                <a:ln w="13529">
                  <a:solidFill>
                    <a:srgbClr val="0000FF"/>
                  </a:solidFill>
                  <a:prstDash val="solid"/>
                </a:ln>
              </c:spPr>
              <c:dLblPos val="bestFit"/>
            </c:dLbl>
            <c:dLbl>
              <c:idx val="5"/>
              <c:delete val="1"/>
            </c:dLbl>
            <c:dLbl>
              <c:idx val="6"/>
              <c:layout>
                <c:manualLayout>
                  <c:x val="7.4527531038938402E-2"/>
                  <c:y val="-0.20980114737428721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Культура, кинематография; </a:t>
                    </a:r>
                    <a:r>
                      <a:rPr lang="ru-RU" dirty="0" smtClean="0"/>
                      <a:t>34,6</a:t>
                    </a:r>
                    <a:r>
                      <a:rPr lang="ru-RU" dirty="0"/>
                      <a:t>
%</a:t>
                    </a:r>
                  </a:p>
                </c:rich>
              </c:tx>
              <c:spPr>
                <a:solidFill>
                  <a:srgbClr val="CCFFCC"/>
                </a:solidFill>
                <a:ln w="13529">
                  <a:solidFill>
                    <a:srgbClr val="993366"/>
                  </a:solidFill>
                  <a:prstDash val="solid"/>
                </a:ln>
              </c:spPr>
              <c:dLblPos val="bestFit"/>
            </c:dLbl>
            <c:dLbl>
              <c:idx val="7"/>
              <c:layout>
                <c:manualLayout>
                  <c:x val="7.0624353026105452E-2"/>
                  <c:y val="-0.17074159098309127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1,0%</a:t>
                    </a:r>
                    <a:endParaRPr lang="ru-RU" dirty="0"/>
                  </a:p>
                </c:rich>
              </c:tx>
              <c:spPr>
                <a:solidFill>
                  <a:srgbClr val="CCFFCC"/>
                </a:solidFill>
                <a:ln w="13529">
                  <a:solidFill>
                    <a:srgbClr val="FFCC00"/>
                  </a:solidFill>
                  <a:prstDash val="solid"/>
                </a:ln>
              </c:spPr>
              <c:dLblPos val="bestFit"/>
            </c:dLbl>
            <c:dLbl>
              <c:idx val="8"/>
              <c:layout>
                <c:manualLayout>
                  <c:x val="2.8647637107474856E-2"/>
                  <c:y val="-8.640424158550071E-2"/>
                </c:manualLayout>
              </c:layout>
              <c:tx>
                <c:rich>
                  <a:bodyPr/>
                  <a:lstStyle/>
                  <a:p>
                    <a:pPr>
                      <a:defRPr sz="746" b="1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0,08%</a:t>
                    </a:r>
                    <a:endParaRPr lang="ru-RU" dirty="0"/>
                  </a:p>
                </c:rich>
              </c:tx>
              <c:spPr>
                <a:solidFill>
                  <a:srgbClr val="CCFFCC"/>
                </a:solidFill>
                <a:ln w="13529">
                  <a:solidFill>
                    <a:srgbClr val="FF0000"/>
                  </a:solidFill>
                  <a:prstDash val="solid"/>
                </a:ln>
              </c:spPr>
              <c:dLblPos val="bestFit"/>
            </c:dLbl>
            <c:dLbl>
              <c:idx val="9"/>
              <c:numFmt formatCode="0.0%" sourceLinked="0"/>
              <c:spPr>
                <a:solidFill>
                  <a:srgbClr val="CCFFCC"/>
                </a:solidFill>
                <a:ln w="27059">
                  <a:noFill/>
                </a:ln>
              </c:spPr>
              <c:txPr>
                <a:bodyPr/>
                <a:lstStyle/>
                <a:p>
                  <a:pPr>
                    <a:defRPr sz="188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separator>; </c:separator>
            </c:dLbl>
            <c:numFmt formatCode="0.0%" sourceLinked="0"/>
            <c:spPr>
              <a:solidFill>
                <a:srgbClr val="CCFFCC"/>
              </a:solidFill>
              <a:ln w="27059">
                <a:noFill/>
              </a:ln>
            </c:spPr>
            <c:txPr>
              <a:bodyPr/>
              <a:lstStyle/>
              <a:p>
                <a:pPr>
                  <a:defRPr sz="745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CatName val="1"/>
            <c:showPercent val="1"/>
            <c:separator>; </c:separator>
            <c:showLeaderLines val="1"/>
            <c:leaderLines>
              <c:spPr>
                <a:ln w="13529">
                  <a:solidFill>
                    <a:srgbClr val="000000"/>
                  </a:solidFill>
                  <a:prstDash val="solid"/>
                </a:ln>
              </c:spPr>
            </c:leaderLines>
          </c:dLbls>
          <c:cat>
            <c:strRef>
              <c:f>Sheet1!$B$1:$J$1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3901.6</c:v>
                </c:pt>
                <c:pt idx="1">
                  <c:v>154.4</c:v>
                </c:pt>
                <c:pt idx="2">
                  <c:v>65.7</c:v>
                </c:pt>
                <c:pt idx="3">
                  <c:v>229</c:v>
                </c:pt>
                <c:pt idx="4">
                  <c:v>1856.5</c:v>
                </c:pt>
                <c:pt idx="5">
                  <c:v>4.0999999999999996</c:v>
                </c:pt>
                <c:pt idx="6">
                  <c:v>3278.2</c:v>
                </c:pt>
                <c:pt idx="7">
                  <c:v>96.9</c:v>
                </c:pt>
                <c:pt idx="8">
                  <c:v>7.3</c:v>
                </c:pt>
              </c:numCache>
            </c:numRef>
          </c:val>
        </c:ser>
        <c:dLbls>
          <c:showCatName val="1"/>
          <c:showPercent val="1"/>
          <c:separator>; </c:separator>
        </c:dLbls>
      </c:pie3DChart>
      <c:spPr>
        <a:noFill/>
        <a:ln w="25393">
          <a:noFill/>
        </a:ln>
      </c:spPr>
    </c:plotArea>
    <c:plotVisOnly val="1"/>
    <c:dispBlanksAs val="zero"/>
  </c:chart>
  <c:spPr>
    <a:noFill/>
    <a:ln w="13529">
      <a:solidFill>
        <a:srgbClr val="000000"/>
      </a:solidFill>
      <a:prstDash val="solid"/>
    </a:ln>
  </c:spPr>
  <c:txPr>
    <a:bodyPr/>
    <a:lstStyle/>
    <a:p>
      <a:pPr>
        <a:defRPr sz="128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0.2995</cdr:x>
      <cdr:y>0.48813</cdr:y>
    </cdr:from>
    <cdr:to>
      <cdr:x>0.48221</cdr:x>
      <cdr:y>0.54838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800" y="2362200"/>
          <a:ext cx="160019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,96,9</a:t>
          </a:r>
          <a:endParaRPr lang="ru-RU" sz="18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endParaRPr lang="ru-RU" sz="18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0.63058</cdr:x>
      <cdr:y>0.15863</cdr:y>
    </cdr:from>
    <cdr:to>
      <cdr:x>0.80502</cdr:x>
      <cdr:y>0.234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86400" y="685800"/>
          <a:ext cx="1524012" cy="38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156,5</a:t>
          </a:r>
        </a:p>
        <a:p xmlns:a="http://schemas.openxmlformats.org/drawingml/2006/main">
          <a:pPr algn="ctr" rtl="0">
            <a:defRPr sz="1000"/>
          </a:pPr>
          <a:endParaRPr lang="ru-RU" sz="18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endParaRPr lang="ru-RU" sz="18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0.50902</cdr:x>
      <cdr:y>0.35375</cdr:y>
    </cdr:from>
    <cdr:to>
      <cdr:x>0.61329</cdr:x>
      <cdr:y>0.42887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19600" y="1676400"/>
          <a:ext cx="914460" cy="38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13,3%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0.3604</cdr:x>
      <cdr:y>0.35575</cdr:y>
    </cdr:from>
    <cdr:to>
      <cdr:x>0.66492</cdr:x>
      <cdr:y>0.56475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3124200" y="1676400"/>
          <a:ext cx="2667000" cy="1066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0.04686</cdr:x>
      <cdr:y>0.073</cdr:y>
    </cdr:from>
    <cdr:to>
      <cdr:x>0.18771</cdr:x>
      <cdr:y>0.1735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1000" y="30480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0.37456</cdr:x>
      <cdr:y>0.35544</cdr:y>
    </cdr:from>
    <cdr:to>
      <cdr:x>0.61038</cdr:x>
      <cdr:y>0.59563</cdr:y>
    </cdr:to>
    <cdr:sp macro="" textlink="">
      <cdr:nvSpPr>
        <cdr:cNvPr id="1025" name="Стрелка вправо с вырезом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40597">
          <a:off x="3125861" y="1264507"/>
          <a:ext cx="1968033" cy="854497"/>
        </a:xfrm>
        <a:prstGeom xmlns:a="http://schemas.openxmlformats.org/drawingml/2006/main" prst="notchedRightArrow">
          <a:avLst>
            <a:gd name="adj1" fmla="val 44648"/>
            <a:gd name="adj2" fmla="val 49175"/>
          </a:avLst>
        </a:prstGeom>
        <a:solidFill xmlns:a="http://schemas.openxmlformats.org/drawingml/2006/main">
          <a:srgbClr val="C0504D"/>
        </a:solidFill>
        <a:ln xmlns:a="http://schemas.openxmlformats.org/drawingml/2006/main" w="25400" algn="ctr">
          <a:solidFill>
            <a:srgbClr val="8C3836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400" b="0" i="0" u="none" strike="noStrike" baseline="0" dirty="0" smtClean="0">
              <a:solidFill>
                <a:srgbClr val="FFFFFF"/>
              </a:solidFill>
              <a:latin typeface="Calibri"/>
            </a:rPr>
            <a:t>126,7%</a:t>
          </a:r>
          <a:endParaRPr lang="ru-RU" sz="2400" b="0" i="0" u="none" strike="noStrike" baseline="0" dirty="0">
            <a:solidFill>
              <a:srgbClr val="FFFFFF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0.31946</cdr:x>
      <cdr:y>0.17681</cdr:y>
    </cdr:from>
    <cdr:to>
      <cdr:x>0.44792</cdr:x>
      <cdr:y>0.26751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14626" y="757231"/>
          <a:ext cx="1071546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400" b="0" i="0" u="none" strike="noStrike" baseline="0" dirty="0" smtClean="0">
              <a:solidFill>
                <a:srgbClr val="000000"/>
              </a:solidFill>
              <a:latin typeface="Calibri"/>
            </a:rPr>
            <a:t>9596,1</a:t>
          </a:r>
        </a:p>
        <a:p xmlns:a="http://schemas.openxmlformats.org/drawingml/2006/main">
          <a:pPr algn="l" rtl="0">
            <a:defRPr sz="1000"/>
          </a:pPr>
          <a:endParaRPr lang="ru-RU" sz="2400" b="0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0.64557</cdr:x>
      <cdr:y>0.10114</cdr:y>
    </cdr:from>
    <cdr:to>
      <cdr:x>0.83654</cdr:x>
      <cdr:y>0.22216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29242" y="400041"/>
          <a:ext cx="1571640" cy="571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800" b="0" i="0" u="none" strike="noStrike" baseline="0" dirty="0" smtClean="0">
              <a:solidFill>
                <a:srgbClr val="000000"/>
              </a:solidFill>
              <a:latin typeface="Calibri"/>
            </a:rPr>
            <a:t>10765,5</a:t>
          </a:r>
          <a:endParaRPr lang="ru-RU" sz="2800" b="0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0.5015</cdr:x>
      <cdr:y>0.501</cdr:y>
    </cdr:from>
    <cdr:to>
      <cdr:x>0.50275</cdr:x>
      <cdr:y>0.523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42526" y="2376468"/>
          <a:ext cx="9847" cy="1043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0.00303</cdr:x>
      <cdr:y>0.43825</cdr:y>
    </cdr:from>
    <cdr:to>
      <cdr:x>0.14826</cdr:x>
      <cdr:y>0.53266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00" y="2215178"/>
          <a:ext cx="1219200" cy="4772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B54262-3790-4BE7-9D8B-963FE1146855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AE733-A05A-4F4C-A48B-1BE43AD8D5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912CCF-21CC-4AD7-B752-0754CEFFEB84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5E1B42-F5CA-4858-83F8-08C645B195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53DB4-2466-42E3-B94C-923AFD4136C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1CC690-CA3D-4033-9294-6681F740FFFF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52C6CF-AD0C-4C24-8122-32CC6B1E78BC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0D53-C02D-4759-B100-190B07CE5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7E3761-99BE-4349-86FF-7BA89EDE2E09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97C4-E035-4287-9659-A6DE0DECE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8047DB-F0A6-44DD-9364-72E6C54B4042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301D-7E55-421C-A4DF-B5BDB010B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12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2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D461B-7DF0-48DB-930B-B958E54216FD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89E6-73B2-41B1-BBE7-998494B1D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5D0D-0AD8-47C4-A239-1647B9BC25F2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459BA-38A6-42FE-8D27-1B4FBEE81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BE144-031C-4346-B3FB-A33D5F95C52A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CD72-638D-478E-B0C9-C781CD842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5A1D3-B415-4C97-A3F7-168D41671C4A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AA142-2B11-4D47-B2A6-0F75F78F1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53E18-F1CE-4EF4-B47A-A923F0C40021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DFD6-270F-47D0-94B9-D97DB8BDA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658E-29B6-452D-BA11-C7D4291B49E2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B13CE-987E-45B7-A722-637F53865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A22D3-FB6F-4A77-91F7-7E96AB02BD80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BF6FA-9783-4A93-9831-7CF701E52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C5FE-80CF-4684-B7CE-3F99EA16A414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4022E-7553-42DB-B568-7377A585F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C354E7-BB99-4F09-AEB1-89FE6E38683E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D92F-ABC4-4557-B6A2-869A52E4F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3248-7B68-4B6E-9BBE-454980A1F637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7AC5-67A5-4044-83B5-E019258F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B72B-27E4-43F2-8230-7BBA1EF46A99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8F0B-9025-4318-A02D-4C397C99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66F4-595B-4565-8E4F-9EFA5F7E3119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7F076-1029-475F-93C1-78651ED4E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C8DA9-1DD6-444D-B801-7A945BD303A9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BF7D-8D61-498A-A6DB-C17A8B6A9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72515-FC64-4555-B7D9-D1196E2037C6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3B7CE-DF35-4347-9FD6-8660396DE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285B-89D0-4B9C-9EF2-893E505E59EE}" type="datetime1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A1FA-2A30-4293-9660-D88D69912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521C-CB50-493D-9743-CCDBB3A110E8}" type="datetime1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48BD-0B19-415C-A21E-23F04B27C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AC78-8C74-43AB-B2E2-E85B794FFB73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9700-1571-404A-9CBE-D3D2E10C2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9AD1-F81F-450C-8D6D-C2C7254A4977}" type="datetime1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1F67-B9BB-4B84-88FA-DAC96C9DF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2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F941-95FE-43F5-A66E-1E3571B220BE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9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FD7F-6D41-468D-B8A3-E3FE3E587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68E9DF-1884-4F4F-9C18-7B8356963DAA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0285-55D2-4F1F-8D60-96096D53F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C4C7-469A-47F3-88AA-6EEF5992A1C3}" type="datetime1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2732-CA34-4BE8-BD0F-8FBC7F4FF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78E14B-DB08-4836-9D93-2CD76DBCFCF4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1755-45B5-43A6-8374-674D22167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8A2BD1-6692-416D-B838-B60A4A04E224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820B-BCF5-44E4-AB39-427A36F3C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AFFAD8-7868-429C-B4E6-84327FD13F5D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51AF-CB1B-4DB9-9D3C-98EA9DB67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9C26B8-76AA-4A5C-BF9F-AA950039A4E5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B538-9BD3-4B9F-89E7-715BEC89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B10CFF-7323-4A0D-94EC-7E7904E70CBF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BB0F-F334-45B1-87EA-27648892D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0B6F19-92A9-4737-873C-3780A12E5448}" type="datetime1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8D653-5540-45D6-B130-70A31AE55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357AF-B92E-4D3E-A594-7B7AAA87A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30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0" r:id="rId1"/>
    <p:sldLayoutId id="2147486411" r:id="rId2"/>
    <p:sldLayoutId id="2147486412" r:id="rId3"/>
    <p:sldLayoutId id="2147486413" r:id="rId4"/>
    <p:sldLayoutId id="2147486414" r:id="rId5"/>
    <p:sldLayoutId id="2147486415" r:id="rId6"/>
    <p:sldLayoutId id="2147486416" r:id="rId7"/>
    <p:sldLayoutId id="2147486417" r:id="rId8"/>
    <p:sldLayoutId id="2147486418" r:id="rId9"/>
    <p:sldLayoutId id="2147486419" r:id="rId10"/>
    <p:sldLayoutId id="21474864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01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01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01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01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01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01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830C35C-D15C-4FB4-9F79-F9D899B9BD36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901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A38F5CD-3590-4FFA-8D6B-BFA416C5B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421" r:id="rId1"/>
    <p:sldLayoutId id="2147486398" r:id="rId2"/>
    <p:sldLayoutId id="2147486399" r:id="rId3"/>
    <p:sldLayoutId id="2147486400" r:id="rId4"/>
    <p:sldLayoutId id="2147486401" r:id="rId5"/>
    <p:sldLayoutId id="2147486402" r:id="rId6"/>
    <p:sldLayoutId id="2147486403" r:id="rId7"/>
    <p:sldLayoutId id="2147486404" r:id="rId8"/>
    <p:sldLayoutId id="2147486405" r:id="rId9"/>
    <p:sldLayoutId id="2147486406" r:id="rId10"/>
    <p:sldLayoutId id="2147486407" r:id="rId11"/>
    <p:sldLayoutId id="2147486408" r:id="rId12"/>
    <p:sldLayoutId id="214748640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6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16C4C7-469A-47F3-88AA-6EEF5992A1C3}" type="datetime1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68C398-D66D-497D-B79D-C23BB4AC7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2" r:id="rId1"/>
    <p:sldLayoutId id="2147486423" r:id="rId2"/>
    <p:sldLayoutId id="2147486424" r:id="rId3"/>
    <p:sldLayoutId id="2147486425" r:id="rId4"/>
    <p:sldLayoutId id="2147486426" r:id="rId5"/>
    <p:sldLayoutId id="214748642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/>
          <p:cNvPicPr>
            <a:picLocks noChangeAspect="1" noChangeArrowheads="1"/>
          </p:cNvPicPr>
          <p:nvPr/>
        </p:nvPicPr>
        <p:blipFill>
          <a:blip r:embed="rId2"/>
          <a:srcRect l="26620" t="19757" r="26431" b="26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АДМИНИСТРАЦИЯ  КРАСНООКТЯБРЬСКОГО  СЕЛЬСКОГО ПОСЕЛЕНИЯ ВЕСЕЛОВСКОГО РАЙОНА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5344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 Краснооктябрьского сельского поселения </a:t>
            </a:r>
          </a:p>
          <a:p>
            <a:pPr algn="ctr">
              <a:defRPr/>
            </a:pPr>
            <a:r>
              <a:rPr lang="ru-RU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Веселовского района за </a:t>
            </a:r>
            <a:r>
              <a:rPr lang="ru-RU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2009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доходной части бюджета Краснооктябрьского сельского поселения за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2016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год, тыс.руб.</a:t>
            </a:r>
            <a:endParaRPr lang="ru-RU" sz="3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48140"/>
        </p:xfrm>
        <a:graphic>
          <a:graphicData uri="http://schemas.openxmlformats.org/drawingml/2006/table">
            <a:tbl>
              <a:tblPr/>
              <a:tblGrid>
                <a:gridCol w="4294188"/>
                <a:gridCol w="1441450"/>
                <a:gridCol w="1441450"/>
                <a:gridCol w="1052512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Всего доходов (без учета безвозмездных поступлений)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5431,9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5821,4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107,2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79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в том числе: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*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Налоговые доходы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5388,3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5774,1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107,2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*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43,6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47,3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108,5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Безвозмездные поступления от бюджетов других уровней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7997,6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7846,4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98,1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ИТОГО   ДОХОДОВ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13429,5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13667,8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101,8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200900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Структура расходов бюджета Краснооктябрьского сельского поселения за </a:t>
            </a:r>
            <a:r>
              <a:rPr lang="ru-RU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2016 </a:t>
            </a:r>
            <a:r>
              <a:rPr lang="ru-RU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 по источникам финансирования, тыс. </a:t>
            </a:r>
            <a:r>
              <a:rPr lang="ru-RU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руб.</a:t>
            </a:r>
          </a:p>
        </p:txBody>
      </p:sp>
      <p:graphicFrame>
        <p:nvGraphicFramePr>
          <p:cNvPr id="113667" name="Group 3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6842125" cy="4537076"/>
        </p:xfrm>
        <a:graphic>
          <a:graphicData uri="http://schemas.openxmlformats.org/drawingml/2006/table">
            <a:tbl>
              <a:tblPr/>
              <a:tblGrid>
                <a:gridCol w="2089150"/>
                <a:gridCol w="1727200"/>
                <a:gridCol w="1657350"/>
                <a:gridCol w="1368425"/>
              </a:tblGrid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Уточненный план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Исполнено за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Процент исполне-ния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ВСЕГО РАСХОДЫ,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 том числе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13951,3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13636,5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97,7%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Собственные расходы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5953,7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5790,1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97,3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167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Расходы за счет безвозмездных поступлений из вышестоящих бюджетов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7997,6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7846,4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98,1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7200900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 бюджета Краснооктябрьского</a:t>
            </a:r>
            <a:br>
              <a:rPr lang="ru-RU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сельского поселения в разрезе функциональной классификации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30200" y="1752600"/>
          <a:ext cx="84963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990600" y="0"/>
            <a:ext cx="72009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E9F71E6-0F1D-4844-BC06-F43AB4B341F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sz="2400" kern="0" dirty="0">
                <a:latin typeface="+mj-lt"/>
                <a:ea typeface="+mj-ea"/>
                <a:cs typeface="+mj-cs"/>
              </a:rPr>
              <a:t>Основные показатели исполнения бюджета за 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2016</a:t>
            </a:r>
          </a:p>
          <a:p>
            <a:pPr marL="446088" indent="-446088" algn="ctr">
              <a:lnSpc>
                <a:spcPct val="80000"/>
              </a:lnSpc>
              <a:defRPr/>
            </a:pPr>
            <a:r>
              <a:rPr lang="ru-RU" sz="24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kern="0" dirty="0">
                <a:latin typeface="+mj-lt"/>
                <a:ea typeface="+mj-ea"/>
                <a:cs typeface="+mj-cs"/>
              </a:rPr>
              <a:t>год</a:t>
            </a:r>
          </a:p>
        </p:txBody>
      </p:sp>
      <p:graphicFrame>
        <p:nvGraphicFramePr>
          <p:cNvPr id="21566" name="Group 62"/>
          <p:cNvGraphicFramePr>
            <a:graphicFrameLocks noGrp="1"/>
          </p:cNvGraphicFramePr>
          <p:nvPr/>
        </p:nvGraphicFramePr>
        <p:xfrm>
          <a:off x="0" y="838200"/>
          <a:ext cx="9144000" cy="2762160"/>
        </p:xfrm>
        <a:graphic>
          <a:graphicData uri="http://schemas.openxmlformats.org/drawingml/2006/table">
            <a:tbl>
              <a:tblPr/>
              <a:tblGrid>
                <a:gridCol w="3657600"/>
                <a:gridCol w="2057400"/>
                <a:gridCol w="1752600"/>
                <a:gridCol w="1676400"/>
              </a:tblGrid>
              <a:tr h="406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01.01.2017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13429,5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13668,7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5431,9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5821,5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7997,6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7846,4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67" name="Group 63"/>
          <p:cNvGraphicFramePr>
            <a:graphicFrameLocks noGrp="1"/>
          </p:cNvGraphicFramePr>
          <p:nvPr/>
        </p:nvGraphicFramePr>
        <p:xfrm>
          <a:off x="0" y="3632200"/>
          <a:ext cx="9144000" cy="3225800"/>
        </p:xfrm>
        <a:graphic>
          <a:graphicData uri="http://schemas.openxmlformats.org/drawingml/2006/table">
            <a:tbl>
              <a:tblPr/>
              <a:tblGrid>
                <a:gridCol w="3625850"/>
                <a:gridCol w="2089150"/>
                <a:gridCol w="1752600"/>
                <a:gridCol w="1676400"/>
              </a:tblGrid>
              <a:tr h="4333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01.01.2016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13951,3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13636,5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т.ч. собственные средства бюджета Краснооктябрьского сельского поселения Веселовского района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11588,3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11424,8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6230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"/>
          <p:cNvPicPr>
            <a:picLocks noChangeAspect="1" noChangeArrowheads="1"/>
          </p:cNvPicPr>
          <p:nvPr/>
        </p:nvPicPr>
        <p:blipFill>
          <a:blip r:embed="rId2"/>
          <a:srcRect l="26620" t="19757" r="26431" b="26401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pPr>
              <a:defRPr/>
            </a:pPr>
            <a:fld id="{72EC75E2-12D0-4B8A-8C18-510B1B618B68}" type="slidenum">
              <a:rPr lang="en-US" sz="1200">
                <a:solidFill>
                  <a:schemeClr val="accent1">
                    <a:shade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sz="1200" dirty="0">
              <a:solidFill>
                <a:schemeClr val="accent1">
                  <a:shade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914400" y="1524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914400" y="762000"/>
            <a:ext cx="82296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3643,9тыс.рублей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(исполнение к уточненному плану–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99,8%):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предоставлены субсидии на содержание учреждений культуры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–3643,9тыс.руб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(МБУК «Краснооктябрьский сельский Дом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культуры);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"/>
          <p:cNvPicPr>
            <a:picLocks noChangeAspect="1" noChangeArrowheads="1"/>
          </p:cNvPicPr>
          <p:nvPr/>
        </p:nvPicPr>
        <p:blipFill>
          <a:blip r:embed="rId2"/>
          <a:srcRect l="26620" t="19757" r="26431" b="26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pPr>
              <a:defRPr/>
            </a:pPr>
            <a:fld id="{F1DD108C-DCB8-4B65-9859-FD788D4621EE}" type="slidenum">
              <a:rPr lang="en-US" sz="1200">
                <a:solidFill>
                  <a:schemeClr val="accent1">
                    <a:shade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 sz="1200" dirty="0">
              <a:solidFill>
                <a:schemeClr val="accent1">
                  <a:shade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Динамика расходов бюджета Краснооктябрьского сельского поселения Веселовского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района на социальную политику</a:t>
            </a:r>
          </a:p>
        </p:txBody>
      </p:sp>
      <p:graphicFrame>
        <p:nvGraphicFramePr>
          <p:cNvPr id="6" name="Диаграмма 3"/>
          <p:cNvGraphicFramePr>
            <a:graphicFrameLocks/>
          </p:cNvGraphicFramePr>
          <p:nvPr/>
        </p:nvGraphicFramePr>
        <p:xfrm>
          <a:off x="268288" y="1631950"/>
          <a:ext cx="8723312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971550" y="407988"/>
            <a:ext cx="7200900" cy="990600"/>
          </a:xfrm>
          <a:prstGeom prst="ellipseRibbon2">
            <a:avLst>
              <a:gd name="adj1" fmla="val 25000"/>
              <a:gd name="adj2" fmla="val 64944"/>
              <a:gd name="adj3" fmla="val 12500"/>
            </a:avLst>
          </a:prstGeom>
          <a:solidFill>
            <a:srgbClr val="FFFF99">
              <a:alpha val="86000"/>
            </a:srgbClr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ru-RU" sz="3000" b="1" i="1" dirty="0" smtClean="0">
                <a:latin typeface="Times New Roman" pitchFamily="18" charset="0"/>
              </a:rPr>
              <a:t>Целевые программы </a:t>
            </a:r>
            <a:r>
              <a:rPr lang="ru-RU" sz="3000" b="1" i="1" dirty="0" smtClean="0">
                <a:latin typeface="Times New Roman" pitchFamily="18" charset="0"/>
              </a:rPr>
              <a:t>2016 </a:t>
            </a:r>
            <a:r>
              <a:rPr lang="ru-RU" sz="3000" b="1" i="1" dirty="0" smtClean="0">
                <a:latin typeface="Times New Roman" pitchFamily="18" charset="0"/>
              </a:rPr>
              <a:t>года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187450" y="1844675"/>
            <a:ext cx="6840538" cy="1008063"/>
          </a:xfrm>
          <a:prstGeom prst="bevel">
            <a:avLst>
              <a:gd name="adj" fmla="val 12500"/>
            </a:avLst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Муниципальные 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программы, всего –  </a:t>
            </a:r>
            <a:r>
              <a:rPr lang="ru-RU" sz="2000" b="1" dirty="0" smtClean="0">
                <a:latin typeface="Times New Roman" pitchFamily="18" charset="0"/>
              </a:rPr>
              <a:t>7763,7 </a:t>
            </a:r>
            <a:r>
              <a:rPr lang="ru-RU" sz="2000" b="1" dirty="0">
                <a:latin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7200900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Удельный вес платежей, формирующих доходную часть бюджета Краснооктябрьского сельского поселения за </a:t>
            </a:r>
            <a:r>
              <a:rPr lang="ru-RU" sz="2800" b="1" dirty="0" smtClean="0">
                <a:latin typeface="Times New Roman" pitchFamily="18" charset="0"/>
              </a:rPr>
              <a:t>2016 </a:t>
            </a:r>
            <a:r>
              <a:rPr lang="ru-RU" sz="2800" b="1" dirty="0" smtClean="0">
                <a:latin typeface="Times New Roman" pitchFamily="18" charset="0"/>
              </a:rPr>
              <a:t>год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4000" y="1627188"/>
          <a:ext cx="8496300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990600" y="0"/>
            <a:ext cx="72009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Динамика расходов Краснооктябрьского сельского поселения 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6200" cy="414496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842963" y="1676400"/>
          <a:ext cx="8345487" cy="355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129463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 бюджета Краснооктябрьского</a:t>
            </a:r>
            <a:b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сельского поселения </a:t>
            </a:r>
            <a:b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 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2016 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год, тыс.руб.</a:t>
            </a:r>
            <a:endParaRPr lang="ru-RU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09623" name="Group 55"/>
          <p:cNvGraphicFramePr>
            <a:graphicFrameLocks noGrp="1"/>
          </p:cNvGraphicFramePr>
          <p:nvPr>
            <p:ph type="tbl" idx="1"/>
          </p:nvPr>
        </p:nvGraphicFramePr>
        <p:xfrm>
          <a:off x="455613" y="2286000"/>
          <a:ext cx="6637337" cy="3287396"/>
        </p:xfrm>
        <a:graphic>
          <a:graphicData uri="http://schemas.openxmlformats.org/drawingml/2006/table">
            <a:tbl>
              <a:tblPr/>
              <a:tblGrid>
                <a:gridCol w="2028825"/>
                <a:gridCol w="1727200"/>
                <a:gridCol w="1512887"/>
                <a:gridCol w="1368425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Исполнено за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Процент исполне-ния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13429,5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13667,8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101,8%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13951,3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13636,5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97,7%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ДЕФИЦИТ(-)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ПРОФИЦИТ(+)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521,8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anchorCtr="0"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Объемы межбюджетных трансфертов  бюджету Краснооктябрьского сельского поселения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2016 году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622" name="Group 19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7077"/>
        </p:xfrm>
        <a:graphic>
          <a:graphicData uri="http://schemas.openxmlformats.org/drawingml/2006/table">
            <a:tbl>
              <a:tblPr/>
              <a:tblGrid>
                <a:gridCol w="4373563"/>
                <a:gridCol w="1344612"/>
                <a:gridCol w="1255713"/>
                <a:gridCol w="1255712"/>
              </a:tblGrid>
              <a:tr h="530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,%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5376,8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7846,4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5634,6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-дотации бюджетам поселений на выравнивание бюджетной обеспеченностью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4905,3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5634,6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2036,7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7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18366</TotalTime>
  <Words>492</Words>
  <Application>Microsoft Office PowerPoint</Application>
  <PresentationFormat>Экран (4:3)</PresentationFormat>
  <Paragraphs>170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Century Schoolbook</vt:lpstr>
      <vt:lpstr>Wingdings 2</vt:lpstr>
      <vt:lpstr>Calibri</vt:lpstr>
      <vt:lpstr>Wingdings</vt:lpstr>
      <vt:lpstr>Times New Roman</vt:lpstr>
      <vt:lpstr>Century</vt:lpstr>
      <vt:lpstr>Поток</vt:lpstr>
      <vt:lpstr>Круги</vt:lpstr>
      <vt:lpstr>7_Трек</vt:lpstr>
      <vt:lpstr>Слайд 1</vt:lpstr>
      <vt:lpstr>Слайд 2</vt:lpstr>
      <vt:lpstr>Слайд 3</vt:lpstr>
      <vt:lpstr>Слайд 4</vt:lpstr>
      <vt:lpstr>Целевые программы 2016 года</vt:lpstr>
      <vt:lpstr>Удельный вес платежей, формирующих доходную часть бюджета Краснооктябрьского сельского поселения за 2016 год</vt:lpstr>
      <vt:lpstr>Динамика расходов Краснооктябрьского сельского поселения </vt:lpstr>
      <vt:lpstr>Исполнение бюджета Краснооктябрьского  сельского поселения  за 2016 год, тыс.руб.</vt:lpstr>
      <vt:lpstr>Объемы межбюджетных трансфертов  бюджету Краснооктябрьского сельского поселения в 2016 году</vt:lpstr>
      <vt:lpstr>Исполнение доходной части бюджета Краснооктябрьского сельского поселения за 2016 год, тыс.руб.</vt:lpstr>
      <vt:lpstr>Структура расходов бюджета Краснооктябрьского сельского поселения за 2016 год по источникам финансирования, тыс. руб.</vt:lpstr>
      <vt:lpstr>Исполнение бюджета Краснооктябрьского  сельского поселения в разрезе функциональной классификации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Иллюстрированный материал о бюджете Омска на 2013 год и плановый период 2014 и 2015 годов</dc:title>
  <dc:creator>Тимофеева</dc:creator>
  <cp:lastModifiedBy>Люда</cp:lastModifiedBy>
  <cp:revision>1970</cp:revision>
  <dcterms:modified xsi:type="dcterms:W3CDTF">2018-02-20T12:59:04Z</dcterms:modified>
</cp:coreProperties>
</file>