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788" r:id="rId3"/>
    <p:sldMasterId id="2147483812" r:id="rId4"/>
    <p:sldMasterId id="2147483824" r:id="rId5"/>
    <p:sldMasterId id="2147484065" r:id="rId6"/>
  </p:sldMasterIdLst>
  <p:notesMasterIdLst>
    <p:notesMasterId r:id="rId22"/>
  </p:notesMasterIdLst>
  <p:handoutMasterIdLst>
    <p:handoutMasterId r:id="rId23"/>
  </p:handoutMasterIdLst>
  <p:sldIdLst>
    <p:sldId id="896" r:id="rId7"/>
    <p:sldId id="897" r:id="rId8"/>
    <p:sldId id="1202" r:id="rId9"/>
    <p:sldId id="1166" r:id="rId10"/>
    <p:sldId id="1170" r:id="rId11"/>
    <p:sldId id="904" r:id="rId12"/>
    <p:sldId id="1572" r:id="rId13"/>
    <p:sldId id="1587" r:id="rId14"/>
    <p:sldId id="1571" r:id="rId15"/>
    <p:sldId id="1533" r:id="rId16"/>
    <p:sldId id="1566" r:id="rId17"/>
    <p:sldId id="1567" r:id="rId18"/>
    <p:sldId id="1349" r:id="rId19"/>
    <p:sldId id="971" r:id="rId20"/>
    <p:sldId id="1156" r:id="rId21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32" autoAdjust="0"/>
    <p:restoredTop sz="95632" autoAdjust="0"/>
  </p:normalViewPr>
  <p:slideViewPr>
    <p:cSldViewPr>
      <p:cViewPr varScale="1">
        <p:scale>
          <a:sx n="88" d="100"/>
          <a:sy n="88" d="100"/>
        </p:scale>
        <p:origin x="88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18801614635445E-4"/>
          <c:y val="0"/>
          <c:w val="0.990576168396695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7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1-F286-4528-9D16-EAA7926B7121}"/>
              </c:ext>
            </c:extLst>
          </c:dPt>
          <c:dPt>
            <c:idx val="1"/>
            <c:bubble3D val="0"/>
            <c:explosion val="13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3-F286-4528-9D16-EAA7926B7121}"/>
              </c:ext>
            </c:extLst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5-F286-4528-9D16-EAA7926B7121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7-F286-4528-9D16-EAA7926B7121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9-F286-4528-9D16-EAA7926B7121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16.206056916755443</c:v>
                </c:pt>
                <c:pt idx="1">
                  <c:v>61.900776137574212</c:v>
                </c:pt>
                <c:pt idx="2">
                  <c:v>6.5499923908080984</c:v>
                </c:pt>
                <c:pt idx="3">
                  <c:v>9.9360827880079228</c:v>
                </c:pt>
                <c:pt idx="4">
                  <c:v>5.4070917668543634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86-4528-9D16-EAA7926B712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046161537606988E-2"/>
                  <c:y val="-5.87897641002851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16779,3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77-49F9-8172-8662DECF3120}"/>
                </c:ext>
              </c:extLst>
            </c:dLbl>
            <c:dLbl>
              <c:idx val="1"/>
              <c:layout>
                <c:manualLayout>
                  <c:x val="2.7645296907045602E-2"/>
                  <c:y val="-5.87896564464413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14770,9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77-49F9-8172-8662DECF3120}"/>
                </c:ext>
              </c:extLst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14597,9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77-49F9-8172-8662DECF3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15488.7</c:v>
                </c:pt>
                <c:pt idx="1">
                  <c:v>13285.4</c:v>
                </c:pt>
                <c:pt idx="2">
                  <c:v>12529.4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77-49F9-8172-8662DECF3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703232"/>
        <c:axId val="34704768"/>
        <c:axId val="0"/>
      </c:bar3DChart>
      <c:catAx>
        <c:axId val="34703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704768"/>
        <c:crosses val="autoZero"/>
        <c:auto val="1"/>
        <c:lblAlgn val="ctr"/>
        <c:lblOffset val="100"/>
        <c:noMultiLvlLbl val="0"/>
      </c:catAx>
      <c:valAx>
        <c:axId val="3470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0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инвестирование </a:t>
          </a:r>
          <a:br>
            <a:rPr lang="ru-RU" sz="1200" dirty="0" smtClean="0">
              <a:latin typeface="Arial Black" pitchFamily="34" charset="0"/>
            </a:rPr>
          </a:br>
          <a:r>
            <a:rPr lang="ru-RU" sz="1200" dirty="0" smtClean="0">
              <a:latin typeface="Arial Black" pitchFamily="34" charset="0"/>
            </a:rPr>
            <a:t>в человеческий капитал</a:t>
          </a:r>
          <a:endParaRPr lang="ru-RU" sz="1200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C928E7E6-0BF8-4F71-A9FC-BBD38D226D7F}" type="presOf" srcId="{10CEFBB7-6C13-42BB-A72E-9CE8C4450081}" destId="{05BE1EB1-E929-4EA6-B09B-AEAAF45A936A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712029C1-EF2D-479C-B456-69290C1C58F5}" type="presOf" srcId="{971F98B7-9F0E-4CBF-9E52-F758B7AF539C}" destId="{DD65257D-0571-4E29-A9BE-119458095260}" srcOrd="1" destOrd="0" presId="urn:microsoft.com/office/officeart/2005/8/layout/hList7#1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BECFD384-8F7B-4534-81E9-340819B50C3E}" type="presOf" srcId="{23A35882-F850-44CF-BF7E-76DE9BF961FC}" destId="{477DEABC-75F1-441E-8920-4A84FA5ED8C1}" srcOrd="0" destOrd="0" presId="urn:microsoft.com/office/officeart/2005/8/layout/hList7#1"/>
    <dgm:cxn modelId="{0C50F168-71C7-4F70-A20E-91E981BE1C77}" type="presOf" srcId="{971F98B7-9F0E-4CBF-9E52-F758B7AF539C}" destId="{A6261845-6FEC-4FCD-A320-DB13C9B75A59}" srcOrd="0" destOrd="0" presId="urn:microsoft.com/office/officeart/2005/8/layout/hList7#1"/>
    <dgm:cxn modelId="{14B31CC8-2AFF-473F-8960-1A661774B261}" type="presOf" srcId="{914D76AC-028B-4257-BED1-2C2263772DDA}" destId="{E32018F6-38F3-4F68-9FD0-50FD7BED2859}" srcOrd="0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C53F01F9-0D35-4B3C-9C22-0C01B3BF8D2B}" type="presOf" srcId="{39C6AF87-AFF4-4988-9CE4-58C3DFCADBFC}" destId="{01196D70-DB24-4DDC-9CF1-7DC9DF8BCFAE}" srcOrd="0" destOrd="0" presId="urn:microsoft.com/office/officeart/2005/8/layout/hList7#1"/>
    <dgm:cxn modelId="{8EF4490E-E82E-4D9A-BAD1-1DE69CDD11E1}" type="presOf" srcId="{BFE45829-723F-4E4D-9831-F195998B70F6}" destId="{D73F7537-DE83-45D9-AFD1-908328D4D97E}" srcOrd="0" destOrd="0" presId="urn:microsoft.com/office/officeart/2005/8/layout/hList7#1"/>
    <dgm:cxn modelId="{E84559F1-6B22-4E91-BE1D-DF98088BDC6D}" type="presOf" srcId="{BFE45829-723F-4E4D-9831-F195998B70F6}" destId="{A490A214-21F9-4C52-8E3B-F3A359B01D89}" srcOrd="1" destOrd="0" presId="urn:microsoft.com/office/officeart/2005/8/layout/hList7#1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2EDF6D89-4AFF-415B-9A05-F260E1C575A7}" type="presOf" srcId="{10CEFBB7-6C13-42BB-A72E-9CE8C4450081}" destId="{2124DCEB-EDBD-415D-8E06-ED092037E12A}" srcOrd="1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1FD7EB5-4DC3-4F6E-BEB5-96D1EE19D038}" type="presParOf" srcId="{AC9FC888-4E7D-41D5-BF8D-099DDFB49032}" destId="{3B03A404-6FA8-44DF-BD0D-938BEE92A850}" srcOrd="0" destOrd="0" presId="urn:microsoft.com/office/officeart/2005/8/layout/hList7#1"/>
    <dgm:cxn modelId="{31DAF820-B20E-4F63-9612-DF869FEFC19C}" type="presParOf" srcId="{3B03A404-6FA8-44DF-BD0D-938BEE92A850}" destId="{D73F7537-DE83-45D9-AFD1-908328D4D97E}" srcOrd="0" destOrd="0" presId="urn:microsoft.com/office/officeart/2005/8/layout/hList7#1"/>
    <dgm:cxn modelId="{AFAF7F09-D32B-47A1-AE58-66C7ADF6A42F}" type="presParOf" srcId="{3B03A404-6FA8-44DF-BD0D-938BEE92A850}" destId="{A490A214-21F9-4C52-8E3B-F3A359B01D89}" srcOrd="1" destOrd="0" presId="urn:microsoft.com/office/officeart/2005/8/layout/hList7#1"/>
    <dgm:cxn modelId="{30A85EA7-204F-49A9-AC45-4A7AFCB53E1E}" type="presParOf" srcId="{3B03A404-6FA8-44DF-BD0D-938BEE92A850}" destId="{8FADFE9E-A8A8-41F1-B358-A7A11B6B47E1}" srcOrd="2" destOrd="0" presId="urn:microsoft.com/office/officeart/2005/8/layout/hList7#1"/>
    <dgm:cxn modelId="{F8E9B565-19DF-4B89-A80A-588534B4427C}" type="presParOf" srcId="{3B03A404-6FA8-44DF-BD0D-938BEE92A850}" destId="{79E796B1-3ABE-4958-A470-95B84B3BA8FB}" srcOrd="3" destOrd="0" presId="urn:microsoft.com/office/officeart/2005/8/layout/hList7#1"/>
    <dgm:cxn modelId="{1BC20F05-2744-403F-9DCA-3FE1D0E72E53}" type="presParOf" srcId="{AC9FC888-4E7D-41D5-BF8D-099DDFB49032}" destId="{E32018F6-38F3-4F68-9FD0-50FD7BED2859}" srcOrd="1" destOrd="0" presId="urn:microsoft.com/office/officeart/2005/8/layout/hList7#1"/>
    <dgm:cxn modelId="{70CC908D-DC1E-4F9E-8712-FD7FF1D1E269}" type="presParOf" srcId="{AC9FC888-4E7D-41D5-BF8D-099DDFB49032}" destId="{A7D5A4F7-F72A-48AE-87CD-6C7027652D6C}" srcOrd="2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3" destOrd="0" presId="urn:microsoft.com/office/officeart/2005/8/layout/hList7#1"/>
    <dgm:cxn modelId="{DA8A3AA9-D4C1-42B1-9DD3-228A430DBB5C}" type="presParOf" srcId="{AC9FC888-4E7D-41D5-BF8D-099DDFB49032}" destId="{E23B2BA9-1C97-483A-B23A-3ED1FDCF116F}" srcOrd="4" destOrd="0" presId="urn:microsoft.com/office/officeart/2005/8/layout/hList7#1"/>
    <dgm:cxn modelId="{5143CA4A-0AB1-449E-96F4-78C7B15A69A1}" type="presParOf" srcId="{E23B2BA9-1C97-483A-B23A-3ED1FDCF116F}" destId="{A6261845-6FEC-4FCD-A320-DB13C9B75A59}" srcOrd="0" destOrd="0" presId="urn:microsoft.com/office/officeart/2005/8/layout/hList7#1"/>
    <dgm:cxn modelId="{FDAF407B-E92A-49B1-8276-CCFF4970BD4E}" type="presParOf" srcId="{E23B2BA9-1C97-483A-B23A-3ED1FDCF116F}" destId="{DD65257D-0571-4E29-A9BE-119458095260}" srcOrd="1" destOrd="0" presId="urn:microsoft.com/office/officeart/2005/8/layout/hList7#1"/>
    <dgm:cxn modelId="{224A3C23-5425-481E-9DA4-1E059C0E10F3}" type="presParOf" srcId="{E23B2BA9-1C97-483A-B23A-3ED1FDCF116F}" destId="{6F608111-633B-4C1F-8C5C-7AB01EEC5F6A}" srcOrd="2" destOrd="0" presId="urn:microsoft.com/office/officeart/2005/8/layout/hList7#1"/>
    <dgm:cxn modelId="{5E07B4F1-D2EB-4638-A78F-D6D97B842EC4}" type="presParOf" srcId="{E23B2BA9-1C97-483A-B23A-3ED1FDCF116F}" destId="{59BCE99C-652C-4BAC-91C1-A60B797A8CEA}" srcOrd="3" destOrd="0" presId="urn:microsoft.com/office/officeart/2005/8/layout/hList7#1"/>
    <dgm:cxn modelId="{6CE61ED5-9E63-4976-A680-CEF74EAA551E}" type="presParOf" srcId="{AC9FC888-4E7D-41D5-BF8D-099DDFB49032}" destId="{01196D70-DB24-4DDC-9CF1-7DC9DF8BCFAE}" srcOrd="5" destOrd="0" presId="urn:microsoft.com/office/officeart/2005/8/layout/hList7#1"/>
    <dgm:cxn modelId="{99AD1DF2-EFEF-4DCE-9CAB-F61329EC0130}" type="presParOf" srcId="{AC9FC888-4E7D-41D5-BF8D-099DDFB49032}" destId="{F3842D31-BF1C-4BCF-9C67-BBB3314ABE68}" srcOrd="6" destOrd="0" presId="urn:microsoft.com/office/officeart/2005/8/layout/hList7#1"/>
    <dgm:cxn modelId="{D89D6C55-EC74-4B35-85CD-A8FE31901BEE}" type="presParOf" srcId="{F3842D31-BF1C-4BCF-9C67-BBB3314ABE68}" destId="{05BE1EB1-E929-4EA6-B09B-AEAAF45A936A}" srcOrd="0" destOrd="0" presId="urn:microsoft.com/office/officeart/2005/8/layout/hList7#1"/>
    <dgm:cxn modelId="{2708AA14-A1E9-4DC2-AEE3-DCDB0CEFEB29}" type="presParOf" srcId="{F3842D31-BF1C-4BCF-9C67-BBB3314ABE68}" destId="{2124DCEB-EDBD-415D-8E06-ED092037E12A}" srcOrd="1" destOrd="0" presId="urn:microsoft.com/office/officeart/2005/8/layout/hList7#1"/>
    <dgm:cxn modelId="{B40A9C95-6690-4D51-BD7B-0C2AFD0CBE79}" type="presParOf" srcId="{F3842D31-BF1C-4BCF-9C67-BBB3314ABE68}" destId="{76C6886E-6BD9-42B7-9C7E-82FEC5D3C11D}" srcOrd="2" destOrd="0" presId="urn:microsoft.com/office/officeart/2005/8/layout/hList7#1"/>
    <dgm:cxn modelId="{DA915442-A529-44EC-9F83-E4A16A5332C4}" type="presParOf" srcId="{F3842D31-BF1C-4BCF-9C67-BBB3314ABE68}" destId="{2A289877-5F19-4A19-A468-00B4EBF5943F}" srcOrd="3" destOrd="0" presId="urn:microsoft.com/office/officeart/2005/8/layout/hList7#1"/>
    <dgm:cxn modelId="{E7163779-7A41-4DD7-B20D-2FDB3E9C5A01}" type="presParOf" srcId="{AC9FC888-4E7D-41D5-BF8D-099DDFB49032}" destId="{477DEABC-75F1-441E-8920-4A84FA5ED8C1}" srcOrd="7" destOrd="0" presId="urn:microsoft.com/office/officeart/2005/8/layout/hList7#1"/>
    <dgm:cxn modelId="{4FFA89E1-7237-416D-99FA-84A88573E60C}" type="presParOf" srcId="{AC9FC888-4E7D-41D5-BF8D-099DDFB49032}" destId="{A10443EA-0A22-4998-85A4-5FC07C4410A8}" srcOrd="8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dirty="0" smtClean="0">
              <a:latin typeface="+mj-lt"/>
            </a:rPr>
            <a:t>1361,1</a:t>
          </a:r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совокупный доход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990,0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Налог на имущество  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3860,4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Доходы от использования имущества, находящего в государственной и муниципальной собственности</a:t>
          </a: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665,5</a:t>
          </a:r>
          <a:endParaRPr lang="ru-RU" sz="1400" dirty="0" smtClean="0">
            <a:latin typeface="Arial" pitchFamily="34" charset="0"/>
            <a:cs typeface="Arial" pitchFamily="34" charset="0"/>
          </a:endParaRPr>
        </a:p>
        <a:p>
          <a:r>
            <a:rPr lang="ru-RU" sz="1400" dirty="0" smtClean="0"/>
            <a:t>Штрафы, санкции, возмещение ущерба</a:t>
          </a:r>
        </a:p>
        <a:p>
          <a:r>
            <a:rPr lang="ru-RU" sz="1400" dirty="0" smtClean="0"/>
            <a:t>84,3</a:t>
          </a:r>
          <a:endParaRPr lang="ru-RU" sz="1400" dirty="0" smtClean="0">
            <a:latin typeface="Arial" pitchFamily="34" charset="0"/>
            <a:cs typeface="Arial" pitchFamily="34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E953778C-AD1F-466E-A5E8-3015DC7B16CA}">
      <dgm:prSet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Безвозмездные поступления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9818,0</a:t>
          </a:r>
          <a:endParaRPr lang="ru-RU" sz="1400" dirty="0" smtClean="0">
            <a:latin typeface="Arial" pitchFamily="34" charset="0"/>
            <a:cs typeface="Arial" pitchFamily="34" charset="0"/>
          </a:endParaRPr>
        </a:p>
      </dgm:t>
    </dgm:pt>
    <dgm:pt modelId="{C4E53CF9-CD33-44CC-B9FF-5A380F878251}" type="parTrans" cxnId="{35C905C6-31EC-4FC1-AF4A-C4431B882648}">
      <dgm:prSet/>
      <dgm:spPr/>
      <dgm:t>
        <a:bodyPr/>
        <a:lstStyle/>
        <a:p>
          <a:endParaRPr lang="ru-RU"/>
        </a:p>
      </dgm:t>
    </dgm:pt>
    <dgm:pt modelId="{F91B975F-8EDD-42C1-9012-A3386FE25318}" type="sibTrans" cxnId="{35C905C6-31EC-4FC1-AF4A-C4431B882648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5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5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5" custScaleY="298756" custLinFactNeighborY="1061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160CD-E39E-4907-AFC8-0234D7E958B8}" type="pres">
      <dgm:prSet presAssocID="{F45485CB-20B1-475E-B0DF-D9C24AC455BE}" presName="spacer" presStyleCnt="0"/>
      <dgm:spPr/>
    </dgm:pt>
    <dgm:pt modelId="{4C225888-9D22-4ED0-A88C-193EA9BB3675}" type="pres">
      <dgm:prSet presAssocID="{E953778C-AD1F-466E-A5E8-3015DC7B16CA}" presName="comp" presStyleCnt="0"/>
      <dgm:spPr/>
    </dgm:pt>
    <dgm:pt modelId="{CA5A44F5-068E-44B2-BDF2-AB832321E23D}" type="pres">
      <dgm:prSet presAssocID="{E953778C-AD1F-466E-A5E8-3015DC7B16CA}" presName="box" presStyleLbl="node1" presStyleIdx="4" presStyleCnt="5"/>
      <dgm:spPr/>
      <dgm:t>
        <a:bodyPr/>
        <a:lstStyle/>
        <a:p>
          <a:endParaRPr lang="ru-RU"/>
        </a:p>
      </dgm:t>
    </dgm:pt>
    <dgm:pt modelId="{8D60FFAD-F77F-4278-BF15-85109C85E63F}" type="pres">
      <dgm:prSet presAssocID="{E953778C-AD1F-466E-A5E8-3015DC7B16CA}" presName="img" presStyleLbl="fgImgPlace1" presStyleIdx="4" presStyleCnt="5"/>
      <dgm:spPr/>
    </dgm:pt>
    <dgm:pt modelId="{D52410AF-7708-4077-9368-110D1F3B8DC2}" type="pres">
      <dgm:prSet presAssocID="{E953778C-AD1F-466E-A5E8-3015DC7B16C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35C905C6-31EC-4FC1-AF4A-C4431B882648}" srcId="{227A101D-8088-4F21-A936-43AB877355D2}" destId="{E953778C-AD1F-466E-A5E8-3015DC7B16CA}" srcOrd="4" destOrd="0" parTransId="{C4E53CF9-CD33-44CC-B9FF-5A380F878251}" sibTransId="{F91B975F-8EDD-42C1-9012-A3386FE25318}"/>
    <dgm:cxn modelId="{73187071-4149-4890-B087-E2E4C8AEACDE}" type="presOf" srcId="{E953778C-AD1F-466E-A5E8-3015DC7B16CA}" destId="{D52410AF-7708-4077-9368-110D1F3B8DC2}" srcOrd="1" destOrd="0" presId="urn:microsoft.com/office/officeart/2005/8/layout/vList4#1"/>
    <dgm:cxn modelId="{C8EF0F58-57B7-4BE3-89EE-C61BD02879B1}" type="presOf" srcId="{E953778C-AD1F-466E-A5E8-3015DC7B16CA}" destId="{CA5A44F5-068E-44B2-BDF2-AB832321E23D}" srcOrd="0" destOrd="0" presId="urn:microsoft.com/office/officeart/2005/8/layout/vList4#1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6C590537-C3EF-41FA-A5F0-586A139CEC69}" type="presParOf" srcId="{B17E2703-ED7C-40C1-AA5F-205C0BB9EA84}" destId="{7D4D5190-7A99-4EE3-BF13-894BFF6BFA1A}" srcOrd="4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55E8B223-6143-4187-A788-B288C3B5D510}" type="presParOf" srcId="{B17E2703-ED7C-40C1-AA5F-205C0BB9EA84}" destId="{73F160CD-E39E-4907-AFC8-0234D7E958B8}" srcOrd="7" destOrd="0" presId="urn:microsoft.com/office/officeart/2005/8/layout/vList4#1"/>
    <dgm:cxn modelId="{4DC1BCFB-E72B-45C7-BA48-2DF4EB46CF3D}" type="presParOf" srcId="{B17E2703-ED7C-40C1-AA5F-205C0BB9EA84}" destId="{4C225888-9D22-4ED0-A88C-193EA9BB3675}" srcOrd="8" destOrd="0" presId="urn:microsoft.com/office/officeart/2005/8/layout/vList4#1"/>
    <dgm:cxn modelId="{E294931B-AEA5-4987-A388-C55863137175}" type="presParOf" srcId="{4C225888-9D22-4ED0-A88C-193EA9BB3675}" destId="{CA5A44F5-068E-44B2-BDF2-AB832321E23D}" srcOrd="0" destOrd="0" presId="urn:microsoft.com/office/officeart/2005/8/layout/vList4#1"/>
    <dgm:cxn modelId="{88E4C580-381A-4850-B3D5-EC992FFCAB8F}" type="presParOf" srcId="{4C225888-9D22-4ED0-A88C-193EA9BB3675}" destId="{8D60FFAD-F77F-4278-BF15-85109C85E63F}" srcOrd="1" destOrd="0" presId="urn:microsoft.com/office/officeart/2005/8/layout/vList4#1"/>
    <dgm:cxn modelId="{8BF1723D-D8F1-43E5-82FE-077AA3EF57A6}" type="presParOf" srcId="{4C225888-9D22-4ED0-A88C-193EA9BB3675}" destId="{D52410AF-7708-4077-9368-110D1F3B8DC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418,6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11759,0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4581,7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4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4" custLinFactNeighborX="15" custLinFactNeighborY="-1189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4" custLinFactNeighborY="3667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4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4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4F9D7AC6-67F5-4386-B71D-72A976BA63F7}" type="presParOf" srcId="{B17E2703-ED7C-40C1-AA5F-205C0BB9EA84}" destId="{7D4D5190-7A99-4EE3-BF13-894BFF6BFA1A}" srcOrd="4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5" destOrd="0" presId="urn:microsoft.com/office/officeart/2005/8/layout/vList4#2"/>
    <dgm:cxn modelId="{14433620-87E3-4827-9195-D24F6FBFD010}" type="presParOf" srcId="{B17E2703-ED7C-40C1-AA5F-205C0BB9EA84}" destId="{E9C9C0DB-7628-4918-95C6-35F53D811906}" srcOrd="6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5BCDFF7-206D-4ED3-A69B-BBA744754EF7}" type="presOf" srcId="{C23A245A-8880-4394-8AE0-E368E746CCF3}" destId="{9EF300CD-08F7-4441-B3E7-75F1FADC6473}" srcOrd="0" destOrd="0" presId="urn:microsoft.com/office/officeart/2005/8/layout/hierarchy4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Краснооктябрьское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 бюджета 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Краснооктябрьское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Веселовского района на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2025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 и на плановый период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2026 и 2027 годов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создаст дополнительные условия для выполнения поставленных Президентом России, Губернатором области, Главой Веселовского района , Главой Краснооктябрьского  сельского поселения приоритетных 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-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BF67C-ACE0-4E35-9B15-CFD5D09B8F57}" type="presOf" srcId="{3236DD03-6F59-447F-B493-B8BB4713AF08}" destId="{C29FB36E-F919-44F2-9F57-F9E72F54E23F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8682BFB1-E77C-4A02-9049-B4CD8B0A8F00}" type="presOf" srcId="{B106739E-2F3B-4B4D-A193-9ECF6642E2A1}" destId="{A7F772A5-65DC-46AF-B29E-C756F4858BD1}" srcOrd="0" destOrd="0" presId="urn:microsoft.com/office/officeart/2005/8/layout/chevron1"/>
    <dgm:cxn modelId="{19FCB576-2A5B-4061-85B6-61390E224CF9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инвестирование </a:t>
          </a:r>
          <a:br>
            <a:rPr lang="ru-RU" sz="1200" kern="1200" dirty="0" smtClean="0">
              <a:latin typeface="Arial Black" pitchFamily="34" charset="0"/>
            </a:rPr>
          </a:br>
          <a:r>
            <a:rPr lang="ru-RU" sz="1200" kern="1200" dirty="0" smtClean="0">
              <a:latin typeface="Arial Black" pitchFamily="34" charset="0"/>
            </a:rPr>
            <a:t>в человеческий капитал</a:t>
          </a:r>
          <a:endParaRPr lang="ru-RU" sz="1200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4226"/>
          <a:ext cx="3816424" cy="78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1361,1</a:t>
          </a:r>
          <a:endParaRPr lang="ru-RU" sz="1400" kern="1200" dirty="0" smtClean="0">
            <a:latin typeface="+mj-lt"/>
          </a:endParaRPr>
        </a:p>
      </dsp:txBody>
      <dsp:txXfrm>
        <a:off x="842173" y="24226"/>
        <a:ext cx="2974250" cy="788888"/>
      </dsp:txXfrm>
    </dsp:sp>
    <dsp:sp modelId="{DC3D1057-3911-49DC-8B4B-4F8305BF098A}">
      <dsp:nvSpPr>
        <dsp:cNvPr id="0" name=""/>
        <dsp:cNvSpPr/>
      </dsp:nvSpPr>
      <dsp:spPr>
        <a:xfrm>
          <a:off x="78888" y="78888"/>
          <a:ext cx="763284" cy="631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867777"/>
          <a:ext cx="3816424" cy="78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990,0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42173" y="867777"/>
        <a:ext cx="2974250" cy="788888"/>
      </dsp:txXfrm>
    </dsp:sp>
    <dsp:sp modelId="{10414709-A3FF-419B-8BA0-6B96893FDF2B}">
      <dsp:nvSpPr>
        <dsp:cNvPr id="0" name=""/>
        <dsp:cNvSpPr/>
      </dsp:nvSpPr>
      <dsp:spPr>
        <a:xfrm>
          <a:off x="78888" y="946666"/>
          <a:ext cx="763284" cy="631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735554"/>
          <a:ext cx="3816424" cy="78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Налог на имущество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3860,4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42173" y="1735554"/>
        <a:ext cx="2974250" cy="788888"/>
      </dsp:txXfrm>
    </dsp:sp>
    <dsp:sp modelId="{7DE197FE-AADA-44C3-8B2B-CF16D12E116A}">
      <dsp:nvSpPr>
        <dsp:cNvPr id="0" name=""/>
        <dsp:cNvSpPr/>
      </dsp:nvSpPr>
      <dsp:spPr>
        <a:xfrm>
          <a:off x="78888" y="1814443"/>
          <a:ext cx="763284" cy="631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2611701"/>
          <a:ext cx="3816424" cy="2356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Доходы от использования имущества, находящего в государственной и муниципальной собственности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665,5</a:t>
          </a: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Штрафы, санкции, возмещение ущерба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84,3</a:t>
          </a:r>
          <a:endParaRPr lang="ru-RU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842173" y="2611701"/>
        <a:ext cx="2974250" cy="2356851"/>
      </dsp:txXfrm>
    </dsp:sp>
    <dsp:sp modelId="{59208E79-B8A7-477C-B741-F3EAF6407C81}">
      <dsp:nvSpPr>
        <dsp:cNvPr id="0" name=""/>
        <dsp:cNvSpPr/>
      </dsp:nvSpPr>
      <dsp:spPr>
        <a:xfrm>
          <a:off x="78888" y="3466202"/>
          <a:ext cx="763284" cy="631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A44F5-068E-44B2-BDF2-AB832321E23D}">
      <dsp:nvSpPr>
        <dsp:cNvPr id="0" name=""/>
        <dsp:cNvSpPr/>
      </dsp:nvSpPr>
      <dsp:spPr>
        <a:xfrm>
          <a:off x="0" y="5039072"/>
          <a:ext cx="3816424" cy="78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Безвозмездные поступления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9818,0</a:t>
          </a:r>
          <a:endParaRPr lang="ru-RU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842173" y="5039072"/>
        <a:ext cx="2974250" cy="788888"/>
      </dsp:txXfrm>
    </dsp:sp>
    <dsp:sp modelId="{8D60FFAD-F77F-4278-BF15-85109C85E63F}">
      <dsp:nvSpPr>
        <dsp:cNvPr id="0" name=""/>
        <dsp:cNvSpPr/>
      </dsp:nvSpPr>
      <dsp:spPr>
        <a:xfrm>
          <a:off x="78888" y="5117960"/>
          <a:ext cx="763284" cy="631110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119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418,6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3600" y="0"/>
        <a:ext cx="2818807" cy="1191190"/>
      </dsp:txXfrm>
    </dsp:sp>
    <dsp:sp modelId="{8742C5EE-2DD0-46E4-AB75-87A4D25F8D62}">
      <dsp:nvSpPr>
        <dsp:cNvPr id="0" name=""/>
        <dsp:cNvSpPr/>
      </dsp:nvSpPr>
      <dsp:spPr>
        <a:xfrm>
          <a:off x="119119" y="119119"/>
          <a:ext cx="734481" cy="952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1296146"/>
          <a:ext cx="3672408" cy="119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sp:txBody>
      <dsp:txXfrm>
        <a:off x="853600" y="1296146"/>
        <a:ext cx="2818807" cy="1191190"/>
      </dsp:txXfrm>
    </dsp:sp>
    <dsp:sp modelId="{DC3D1057-3911-49DC-8B4B-4F8305BF098A}">
      <dsp:nvSpPr>
        <dsp:cNvPr id="0" name=""/>
        <dsp:cNvSpPr/>
      </dsp:nvSpPr>
      <dsp:spPr>
        <a:xfrm>
          <a:off x="119119" y="1429429"/>
          <a:ext cx="734481" cy="952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664301"/>
          <a:ext cx="3672408" cy="119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4581,7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3600" y="2664301"/>
        <a:ext cx="2818807" cy="1191190"/>
      </dsp:txXfrm>
    </dsp:sp>
    <dsp:sp modelId="{7DE197FE-AADA-44C3-8B2B-CF16D12E116A}">
      <dsp:nvSpPr>
        <dsp:cNvPr id="0" name=""/>
        <dsp:cNvSpPr/>
      </dsp:nvSpPr>
      <dsp:spPr>
        <a:xfrm>
          <a:off x="119119" y="2739739"/>
          <a:ext cx="734481" cy="9529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931989"/>
          <a:ext cx="3672408" cy="103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11759,0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53600" y="3931989"/>
        <a:ext cx="2818807" cy="1036562"/>
      </dsp:txXfrm>
    </dsp:sp>
    <dsp:sp modelId="{3A722FFA-D144-4D82-A948-F625B32E43B9}">
      <dsp:nvSpPr>
        <dsp:cNvPr id="0" name=""/>
        <dsp:cNvSpPr/>
      </dsp:nvSpPr>
      <dsp:spPr>
        <a:xfrm>
          <a:off x="119119" y="3982617"/>
          <a:ext cx="734481" cy="9331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0"/>
          <a:ext cx="8128957" cy="2924944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Краснооктябрьское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 бюджета 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Краснооктябрьское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Веселовского района на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2025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 и на плановый период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2026 и 2027 годов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создаст дополнительные условия для выполнения поставленных Президентом России, Губернатором области, Главой Веселовского района , Главой Краснооктябрьского  сельского поселения приоритетных 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1462472" y="0"/>
        <a:ext cx="5204013" cy="2924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300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910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21.01.2025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21.01.2025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21.01.2025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1.xml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Краснооктябрьское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Краснооктябрьского сельского поселения Веселовского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2026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2027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www.sochi-express.ru/th.php?url=/16/ed9e/e660/3008@1769@ed9ee6608d37aa9b7cb70017e3efb48c-MWJmOTM4YmU5ZQ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268760"/>
            <a:ext cx="8712968" cy="54558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расходов проекта бюджета </a:t>
            </a:r>
            <a:r>
              <a:rPr lang="ru-RU" sz="2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Краснооктябрьское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</a:t>
            </a:r>
            <a:b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Веселовского района на социальную политику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138" y="260648"/>
            <a:ext cx="30243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1484784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418,6</a:t>
            </a:r>
            <a:endParaRPr lang="ru-RU" sz="1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1840" y="1412776"/>
            <a:ext cx="15841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418,8</a:t>
            </a:r>
            <a:endParaRPr lang="ru-RU" sz="125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0072" y="1772816"/>
            <a:ext cx="12961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421,2</a:t>
            </a:r>
            <a:endParaRPr lang="ru-RU" sz="125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2027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2026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2025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3110" y="540916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безвозмездных поступление проекта бюджета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Краснооктябрьское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 Веселовского района на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2025-2027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762966"/>
              </p:ext>
            </p:extLst>
          </p:nvPr>
        </p:nvGraphicFramePr>
        <p:xfrm>
          <a:off x="467544" y="1628800"/>
          <a:ext cx="820891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1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9818,0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7492,2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6989,4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9417,0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7054,5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6989,2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 marL="108000" algn="ctr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401,0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437,7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 marL="108000" algn="ctr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2025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1560" y="5301208"/>
            <a:ext cx="2736304" cy="1440160"/>
          </a:xfrm>
          <a:prstGeom prst="ellipse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Dotatio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– дар)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54,5%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95536" y="1124744"/>
            <a:ext cx="2952328" cy="2160240"/>
          </a:xfrm>
          <a:prstGeom prst="ellipse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Subvenire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- приходить на помощь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2,1%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3924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Межбюджетные </a:t>
            </a: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трансферты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 направлений)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501008"/>
            <a:ext cx="208823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2808312" cy="2088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</p:spPr>
      </p:pic>
      <p:grpSp>
        <p:nvGrpSpPr>
          <p:cNvPr id="2" name="Группа 24"/>
          <p:cNvGrpSpPr/>
          <p:nvPr/>
        </p:nvGrpSpPr>
        <p:grpSpPr>
          <a:xfrm rot="20936689">
            <a:off x="3043155" y="2782794"/>
            <a:ext cx="1477421" cy="720080"/>
            <a:chOff x="6833489" y="5430501"/>
            <a:chExt cx="1477421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52846" y="5647193"/>
              <a:ext cx="1358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Georgia" pitchFamily="18" charset="0"/>
                </a:rPr>
                <a:t>2 субвенций</a:t>
              </a:r>
              <a:endParaRPr lang="ru-RU" sz="1600" dirty="0"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2121051">
            <a:off x="5335652" y="4834977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иных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>
            <a:off x="3203848" y="5085184"/>
            <a:ext cx="1269899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Краснооктябрьского сельского поселения в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2025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7" name="Рисунок 5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30890" y="5472608"/>
            <a:ext cx="415431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2440" y="3130842"/>
            <a:ext cx="288032" cy="74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4817" y="2924944"/>
            <a:ext cx="8367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Группа 61"/>
          <p:cNvGrpSpPr/>
          <p:nvPr/>
        </p:nvGrpSpPr>
        <p:grpSpPr>
          <a:xfrm>
            <a:off x="3059832" y="4725144"/>
            <a:ext cx="2088232" cy="1152128"/>
            <a:chOff x="3059832" y="4725144"/>
            <a:chExt cx="2088232" cy="10241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9832" y="4725144"/>
              <a:ext cx="2088232" cy="102411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 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4581,7</a:t>
              </a: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0B0B8"/>
              </a:clrFrom>
              <a:clrTo>
                <a:srgbClr val="B0B0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204864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Группа 53"/>
          <p:cNvGrpSpPr/>
          <p:nvPr/>
        </p:nvGrpSpPr>
        <p:grpSpPr>
          <a:xfrm>
            <a:off x="395536" y="1402507"/>
            <a:ext cx="2808312" cy="1080120"/>
            <a:chOff x="251520" y="2564904"/>
            <a:chExt cx="2808312" cy="10801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1520" y="2564904"/>
              <a:ext cx="2808312" cy="108012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граждан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418,6</a:t>
              </a:r>
              <a:endPara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3212976"/>
              <a:ext cx="936104" cy="40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98B3FF"/>
              </a:clrFrom>
              <a:clrTo>
                <a:srgbClr val="98B3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221088"/>
            <a:ext cx="545802" cy="4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Группа 63"/>
          <p:cNvGrpSpPr/>
          <p:nvPr/>
        </p:nvGrpSpPr>
        <p:grpSpPr>
          <a:xfrm>
            <a:off x="5192709" y="1402507"/>
            <a:ext cx="1944216" cy="1080120"/>
            <a:chOff x="5148064" y="2924944"/>
            <a:chExt cx="1944216" cy="108012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148064" y="2924944"/>
              <a:ext cx="1944216" cy="108012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ситуаций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25,0</a:t>
              </a:r>
              <a:endPara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44208" y="3573016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3C659E"/>
              </a:clrFrom>
              <a:clrTo>
                <a:srgbClr val="3C659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2132856"/>
            <a:ext cx="685088" cy="30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</a:t>
            </a:r>
            <a:b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Краснооктябрьского сельского поселения на 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2025-2027 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годы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0652"/>
              </p:ext>
            </p:extLst>
          </p:nvPr>
        </p:nvGraphicFramePr>
        <p:xfrm>
          <a:off x="467544" y="2348880"/>
          <a:ext cx="8424936" cy="2911436"/>
        </p:xfrm>
        <a:graphic>
          <a:graphicData uri="http://schemas.openxmlformats.org/drawingml/2006/table">
            <a:tbl>
              <a:tblPr/>
              <a:tblGrid>
                <a:gridCol w="3547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01.01.2025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01.01.2026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01.01.2027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1" u="none" strike="noStrike" dirty="0">
                          <a:latin typeface="Arial" pitchFamily="34" charset="0"/>
                          <a:cs typeface="Arial" pitchFamily="34" charset="0"/>
                        </a:rPr>
                        <a:t>1. Бюджетные кредиты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845548"/>
              </p:ext>
            </p:extLst>
          </p:nvPr>
        </p:nvGraphicFramePr>
        <p:xfrm>
          <a:off x="827584" y="3645024"/>
          <a:ext cx="8136904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Краснооктябрьскогосельского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2025-2027годы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Краснооктябрьского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2025-2027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от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23.10.2024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126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Краснооктябрьскогосельского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поселения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2025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2026 и 2027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79512" y="3068960"/>
            <a:ext cx="8964488" cy="144016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проекта бюджета Краснооктябрьского сельского поселения Веселовского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2025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2026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2027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Краснооктябрьского сельского поселения Веселовского района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0" y="1700808"/>
            <a:ext cx="8172400" cy="122413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740352" y="1628800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780928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236296" y="2708920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852936"/>
            <a:ext cx="6480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700808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Администрации Краснооктябрьского сельского поселения)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8351912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на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проекта бюджета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Краснооктябрьского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Веселовского района 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2025-2027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92849"/>
              </p:ext>
            </p:extLst>
          </p:nvPr>
        </p:nvGraphicFramePr>
        <p:xfrm>
          <a:off x="107506" y="1988841"/>
          <a:ext cx="8856981" cy="4101441"/>
        </p:xfrm>
        <a:graphic>
          <a:graphicData uri="http://schemas.openxmlformats.org/drawingml/2006/table">
            <a:tbl>
              <a:tblPr/>
              <a:tblGrid>
                <a:gridCol w="239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3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 на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2027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16779,3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14770,9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14597,9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 из областного </a:t>
                      </a:r>
                      <a:r>
                        <a:rPr lang="ru-RU" sz="16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</a:t>
                      </a:r>
                      <a:endParaRPr lang="ru-RU" sz="16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9818,0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7492,2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6989,4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16779,3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14770,9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14597,9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бюджета Краснооктябрьского сельского поселения Веселовского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2025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606416575"/>
              </p:ext>
            </p:extLst>
          </p:nvPr>
        </p:nvGraphicFramePr>
        <p:xfrm>
          <a:off x="323528" y="1772816"/>
          <a:ext cx="381642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28045542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16779,3</a:t>
            </a:r>
            <a:endParaRPr lang="ru-RU" sz="17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16779,3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7254"/>
              </p:ext>
            </p:extLst>
          </p:nvPr>
        </p:nvGraphicFramePr>
        <p:xfrm>
          <a:off x="0" y="620688"/>
          <a:ext cx="8532440" cy="609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 rot="20389409">
            <a:off x="2475056" y="2276024"/>
            <a:ext cx="2453056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62,8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4355976" y="4149080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12,0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6084168" y="4005064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9,0 %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3491880" y="4437112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44,7 %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3131840" y="3789040"/>
            <a:ext cx="1027112" cy="5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13,5</a:t>
            </a: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Проекта БЮДЖЕТА Краснооктябрьского СЕЛЬСКОГО ПОСЕЛЕНИЯ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Веселовского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2025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  <a:endParaRPr lang="ru-RU" sz="216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rebuchet MS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6001543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Налоги на совокупный доход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990,0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42844" y="5429267"/>
            <a:ext cx="8424936" cy="784570"/>
            <a:chOff x="395536" y="5013179"/>
            <a:chExt cx="8236034" cy="827765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9"/>
              <a:ext cx="4006919" cy="552026"/>
              <a:chOff x="395536" y="5013179"/>
              <a:chExt cx="4006919" cy="552026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9"/>
                <a:ext cx="3718887" cy="55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1361,1</a:t>
                </a:r>
                <a:endParaRPr lang="ru-RU" sz="1400" b="1" dirty="0" smtClean="0">
                  <a:solidFill>
                    <a:prstClr val="black"/>
                  </a:solidFill>
                  <a:cs typeface="Arial" charset="0"/>
                </a:endParaRPr>
              </a:p>
              <a:p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2695783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</a:t>
              </a:r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3860,4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55080"/>
              <a:ext cx="3308491" cy="481968"/>
              <a:chOff x="5255913" y="5775160"/>
              <a:chExt cx="3308491" cy="481968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76002" y="5775160"/>
                <a:ext cx="2988402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665,5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27742"/>
              </p:ext>
            </p:extLst>
          </p:nvPr>
        </p:nvGraphicFramePr>
        <p:xfrm>
          <a:off x="251521" y="1556792"/>
          <a:ext cx="5400599" cy="39154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1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9562,5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7880,5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7766,9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400,8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437,5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23,5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24,0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2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1765,7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1738,0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2112,6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4581,7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4257,0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4257,0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16,2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1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418,6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418,8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421,2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07279912"/>
              </p:ext>
            </p:extLst>
          </p:nvPr>
        </p:nvGraphicFramePr>
        <p:xfrm>
          <a:off x="5004048" y="1854951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/>
              <a:t>Расходы на обеспечение деятельности аппарата управления в </a:t>
            </a:r>
            <a:r>
              <a:rPr lang="ru-RU" sz="2600" b="1" dirty="0" smtClean="0"/>
              <a:t>2025 </a:t>
            </a:r>
            <a:r>
              <a:rPr lang="ru-RU" sz="2600" b="1" dirty="0" smtClean="0"/>
              <a:t>году составят </a:t>
            </a:r>
            <a:br>
              <a:rPr lang="ru-RU" sz="2600" b="1" dirty="0" smtClean="0"/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9184,2 тыс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. рублей или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54,7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% общего объема расходов проекта бюджета Краснооктябрьского сельского поселения Веселовского района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Краснооктябрьское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17727</TotalTime>
  <Words>838</Words>
  <Application>Microsoft Office PowerPoint</Application>
  <PresentationFormat>Экран (4:3)</PresentationFormat>
  <Paragraphs>257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Arial</vt:lpstr>
      <vt:lpstr>Arial Black</vt:lpstr>
      <vt:lpstr>Calibri</vt:lpstr>
      <vt:lpstr>Gabriola</vt:lpstr>
      <vt:lpstr>Georgia</vt:lpstr>
      <vt:lpstr>Georgia (Основной текст)</vt:lpstr>
      <vt:lpstr>Times New Roman</vt:lpstr>
      <vt:lpstr>Trebuchet MS</vt:lpstr>
      <vt:lpstr>Wingdings 2</vt:lpstr>
      <vt:lpstr>10195094</vt:lpstr>
      <vt:lpstr>Городская</vt:lpstr>
      <vt:lpstr>1_Городская</vt:lpstr>
      <vt:lpstr>3_Городская</vt:lpstr>
      <vt:lpstr>4_Городская</vt:lpstr>
      <vt:lpstr>19_Городская</vt:lpstr>
      <vt:lpstr>Краснооктябрьское сельское поселение  </vt:lpstr>
      <vt:lpstr>Презентация PowerPoint</vt:lpstr>
      <vt:lpstr>Презентация PowerPoint</vt:lpstr>
      <vt:lpstr>бюджета на 2025 год  и на плановый период 2026 и 2027 годов  </vt:lpstr>
      <vt:lpstr>Основные характеристики проекта бюджета Краснооктябрьского   сельского поселения Веселовского района на 2025-2027 годы</vt:lpstr>
      <vt:lpstr>Основные параметры проекта бюджета Краснооктябрьского сельского поселения Веселовского района на 2025 год</vt:lpstr>
      <vt:lpstr>Презентация PowerPoint</vt:lpstr>
      <vt:lpstr>Презентация PowerPoint</vt:lpstr>
      <vt:lpstr>Расходы на обеспечение деятельности аппарата управления в 2025 году составят  9184,2 тыс. рублей или 54,7 % общего объема расходов проекта бюджета Краснооктябрьского сельского поселения Веселовского района</vt:lpstr>
      <vt:lpstr>Структура расходов проекта бюджета Краснооктябрьское сельского поселения  Веселовского района на социальную политику</vt:lpstr>
      <vt:lpstr>Объемы безвозмездных поступление проекта бюджета Краснооктябрьское сельского поселения  Веселовского района на 2025-2027 годы </vt:lpstr>
      <vt:lpstr>Презентация PowerPoint</vt:lpstr>
      <vt:lpstr>Объем муниципальных программ в общем объеме расходов, запланированных на  реализацию муниципальных программ Краснооктябрьского сельского поселения в 2025 году</vt:lpstr>
      <vt:lpstr>Структура муниципального долга  Краснооктябрьского сельского поселения на 2025-2027 годы                                                                          (тыс. рублей)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1838</cp:revision>
  <dcterms:created xsi:type="dcterms:W3CDTF">2011-10-21T12:19:44Z</dcterms:created>
  <dcterms:modified xsi:type="dcterms:W3CDTF">2025-01-21T14:17:19Z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