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65" r:id="rId6"/>
    <p:sldId id="269" r:id="rId7"/>
    <p:sldId id="271" r:id="rId8"/>
    <p:sldId id="261" r:id="rId9"/>
    <p:sldId id="262" r:id="rId10"/>
    <p:sldId id="263" r:id="rId11"/>
    <p:sldId id="267" r:id="rId12"/>
    <p:sldId id="264" r:id="rId13"/>
    <p:sldId id="266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1" autoAdjust="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11378.9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8221.5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8005.6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17440"/>
        <c:axId val="6718976"/>
      </c:barChart>
      <c:catAx>
        <c:axId val="67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18976"/>
        <c:crosses val="autoZero"/>
        <c:auto val="1"/>
        <c:lblAlgn val="ctr"/>
        <c:lblOffset val="100"/>
        <c:noMultiLvlLbl val="0"/>
      </c:catAx>
      <c:valAx>
        <c:axId val="6718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17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911.6</c:v>
                </c:pt>
                <c:pt idx="2">
                  <c:v>914.3</c:v>
                </c:pt>
                <c:pt idx="3">
                  <c:v>918.8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115</c:v>
                </c:pt>
                <c:pt idx="2">
                  <c:v>119.6</c:v>
                </c:pt>
                <c:pt idx="3">
                  <c:v>120.5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1">
                  <c:v>234.6</c:v>
                </c:pt>
                <c:pt idx="2">
                  <c:v>244</c:v>
                </c:pt>
                <c:pt idx="3">
                  <c:v>253.7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2873.5</c:v>
                </c:pt>
                <c:pt idx="2">
                  <c:v>2861.7</c:v>
                </c:pt>
                <c:pt idx="3">
                  <c:v>2847.6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1">
                  <c:v>80.900000000000006</c:v>
                </c:pt>
                <c:pt idx="2">
                  <c:v>84.1</c:v>
                </c:pt>
                <c:pt idx="3">
                  <c:v>87.5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1">
                  <c:v>15.6</c:v>
                </c:pt>
                <c:pt idx="2">
                  <c:v>16.2</c:v>
                </c:pt>
                <c:pt idx="3">
                  <c:v>16.8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Лист1!$I$2:$I$5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pyramid"/>
        <c:axId val="6534656"/>
        <c:axId val="6536192"/>
        <c:axId val="0"/>
      </c:bar3DChart>
      <c:catAx>
        <c:axId val="6534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536192"/>
        <c:crosses val="autoZero"/>
        <c:auto val="1"/>
        <c:lblAlgn val="ctr"/>
        <c:lblOffset val="100"/>
        <c:noMultiLvlLbl val="0"/>
      </c:catAx>
      <c:valAx>
        <c:axId val="6536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653465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delete val="1"/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11378.9</c:v>
                </c:pt>
              </c:numCache>
            </c:numRef>
          </c:val>
        </c:ser>
        <c:ser>
          <c:idx val="1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8221.5</c:v>
                </c:pt>
              </c:numCache>
            </c:numRef>
          </c:val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8005.6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150464"/>
        <c:axId val="9152000"/>
      </c:barChart>
      <c:catAx>
        <c:axId val="9150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152000"/>
        <c:crosses val="autoZero"/>
        <c:auto val="1"/>
        <c:lblAlgn val="ctr"/>
        <c:lblOffset val="100"/>
        <c:noMultiLvlLbl val="0"/>
      </c:catAx>
      <c:valAx>
        <c:axId val="9152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1504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9148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6632" y="1340768"/>
            <a:ext cx="11449272" cy="1470025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ПРОЕКТ</a:t>
            </a:r>
            <a:b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</a:br>
            <a:r>
              <a:rPr lang="ru-RU" sz="6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Бюджета для граждан</a:t>
            </a: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517232"/>
            <a:ext cx="9144000" cy="1340768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Краснооктябрьского сельского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поселения Веселовского района на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2021 год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на плановый период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2022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2023 </a:t>
            </a:r>
            <a:r>
              <a:rPr lang="ru-RU" altLang="ru-RU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годов</a:t>
            </a:r>
          </a:p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ДОХОДОВ БЮДЖЕТА КРАСНООКТЯБРЬСКОГО СЕЛЬСКОГО ПОСЕЛЕНИЯ НА 2021-2023</a:t>
            </a:r>
          </a:p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/>
              <a:t> ГОДЫ (ТЫС.РУБ.)</a:t>
            </a:r>
            <a:endParaRPr lang="ru-RU" sz="2200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8911868"/>
              </p:ext>
            </p:extLst>
          </p:nvPr>
        </p:nvGraphicFramePr>
        <p:xfrm>
          <a:off x="935596" y="1772816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ПРОЕКТА БЮДЖЕТА КРАСНООКТЯБРЬСКОГО СЕЛЬСКОГО ПОСЕЛЕНИЯ НА 2021 -2023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562813296"/>
              </p:ext>
            </p:extLst>
          </p:nvPr>
        </p:nvGraphicFramePr>
        <p:xfrm>
          <a:off x="0" y="1857364"/>
          <a:ext cx="9144000" cy="5000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610259"/>
              </p:ext>
            </p:extLst>
          </p:nvPr>
        </p:nvGraphicFramePr>
        <p:xfrm>
          <a:off x="35497" y="1122680"/>
          <a:ext cx="8100392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/>
                <a:gridCol w="1008112"/>
                <a:gridCol w="100811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2020</a:t>
                      </a:r>
                      <a:r>
                        <a:rPr lang="ru-RU" sz="1400" baseline="0" dirty="0" smtClean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2021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2022 г.</a:t>
                      </a:r>
                      <a:endParaRPr lang="ru-RU" sz="1400" dirty="0"/>
                    </a:p>
                  </a:txBody>
                  <a:tcPr/>
                </a:tc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РАСХОДЫ, всего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11378,9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8221,5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8005,6</a:t>
                      </a:r>
                      <a:endParaRPr lang="ru-RU" sz="1800" b="1" dirty="0"/>
                    </a:p>
                  </a:txBody>
                  <a:tcPr/>
                </a:tc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 том числе: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Общегосударственные вопросы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5610,5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4687,5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5051,7</a:t>
                      </a:r>
                      <a:endParaRPr lang="ru-RU" sz="1400" dirty="0"/>
                    </a:p>
                  </a:txBody>
                  <a:tcPr/>
                </a:tc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оборона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207,3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220,0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Национальная безопасность и правоохранительная деятельность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36,0</a:t>
                      </a:r>
                      <a:endParaRPr lang="ru-RU" sz="14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Жилищно-коммунальное хозяйство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1945,5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1470,1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1224,4</a:t>
                      </a:r>
                      <a:endParaRPr lang="ru-RU" sz="1400" dirty="0"/>
                    </a:p>
                  </a:txBody>
                  <a:tcPr/>
                </a:tc>
              </a:tr>
              <a:tr h="18248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Охрана окружающей среды	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Образование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Культура, кинематография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3200,0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1418,7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1298,1</a:t>
                      </a:r>
                      <a:endParaRPr lang="ru-RU" sz="1400" dirty="0"/>
                    </a:p>
                  </a:txBody>
                  <a:tcPr/>
                </a:tc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Социальная политика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350,6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364,6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379,2</a:t>
                      </a:r>
                      <a:endParaRPr lang="ru-RU" sz="1400" dirty="0"/>
                    </a:p>
                  </a:txBody>
                  <a:tcPr/>
                </a:tc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Физическая культура и спорт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15,6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16,2</a:t>
                      </a:r>
                      <a:endParaRPr lang="ru-RU" sz="1400" dirty="0"/>
                    </a:p>
                  </a:txBody>
                  <a:tcPr/>
                </a:tc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Обслуживание государственного и муниципального долга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  <a:tr h="49588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Межбюджетные трансферты общего характера бюджетам бюджетной системы РФ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0,0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ОБЪЕМ РАСХОДОВ ПРОЕКТА </a:t>
            </a:r>
          </a:p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 КРАСНООКТЯБРЬСКОГО СЕЛЬСКОГО ПОСЕЛЕНИЯ НА 2021-2023 годы(тыс.рублей)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10141981"/>
              </p:ext>
            </p:extLst>
          </p:nvPr>
        </p:nvGraphicFramePr>
        <p:xfrm>
          <a:off x="928662" y="1785926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 smtClean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 smtClean="0"/>
              <a:t> РАСХОДОВ ПРОЕКТА БЮДЖЕТА КРАСНООКТЯБРЬСКОГО СЕЛЬСКОГО ПОСЕЛЕНИЯ НА 2021-2023 ГОДЫ (ТЫС.РУБ.)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144655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2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КРАСНООКТЯБРЬСКОГО сельского поселения и непрограммным направлениям деятельности на 2021 год и на плановый период 2022 и 2023 годов (Тыс.руб.)</a:t>
            </a:r>
            <a:endParaRPr lang="ru-RU" sz="2200" b="1" cap="all" dirty="0">
              <a:ln w="0"/>
              <a:solidFill>
                <a:schemeClr val="tx2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54677"/>
              </p:ext>
            </p:extLst>
          </p:nvPr>
        </p:nvGraphicFramePr>
        <p:xfrm>
          <a:off x="395536" y="1663912"/>
          <a:ext cx="8496945" cy="589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5084"/>
                <a:gridCol w="1049066"/>
                <a:gridCol w="979128"/>
                <a:gridCol w="943667"/>
              </a:tblGrid>
              <a:tr h="35242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2021</a:t>
                      </a:r>
                      <a:r>
                        <a:rPr lang="ru-RU" sz="1900" baseline="0" dirty="0" smtClean="0"/>
                        <a:t>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2022г.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2023 г.</a:t>
                      </a:r>
                      <a:endParaRPr lang="ru-RU" sz="1900" dirty="0"/>
                    </a:p>
                  </a:txBody>
                  <a:tcPr/>
                </a:tc>
              </a:tr>
              <a:tr h="39121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</a:t>
                      </a:r>
                      <a:r>
                        <a:rPr lang="ru-RU" sz="18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программных расходов: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5592,9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3354,2</a:t>
                      </a:r>
                      <a:endParaRPr lang="ru-RU" sz="1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1" dirty="0" smtClean="0"/>
                        <a:t>2995,6</a:t>
                      </a:r>
                      <a:endParaRPr lang="ru-RU" sz="1900" b="1" dirty="0"/>
                    </a:p>
                  </a:txBody>
                  <a:tcPr/>
                </a:tc>
              </a:tr>
              <a:tr h="63568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«Благоустройство</a:t>
                      </a:r>
                      <a:r>
                        <a:rPr lang="ru-RU" sz="18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 Краснооктябрьского сельского поселения»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1945,5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1470,1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1224,4</a:t>
                      </a:r>
                      <a:endParaRPr lang="ru-RU" sz="1900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«Нулевой травматизм»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24,1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23,0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23,9</a:t>
                      </a:r>
                      <a:endParaRPr lang="ru-RU" sz="1900" dirty="0"/>
                    </a:p>
                  </a:txBody>
                  <a:tcPr/>
                </a:tc>
              </a:tr>
              <a:tr h="74248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"Защита населения и территории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от чрезвычайных ситуаций, обеспечение пожарной безопасности людей на водных объектах"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36,0</a:t>
                      </a:r>
                      <a:endParaRPr lang="ru-RU" sz="1900" dirty="0"/>
                    </a:p>
                  </a:txBody>
                  <a:tcPr/>
                </a:tc>
              </a:tr>
              <a:tr h="439560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культуры в Краснооктябрьском</a:t>
                      </a:r>
                      <a:r>
                        <a:rPr lang="ru-RU" sz="1800" b="1" i="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сельском поселении</a:t>
                      </a:r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3200,0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1418,7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1298,1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«Охрана окружающей среды и</a:t>
                      </a:r>
                    </a:p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рациональное природопользование»</a:t>
                      </a:r>
                      <a:endParaRPr lang="ru-RU" sz="18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</a:t>
                      </a:r>
                      <a:endParaRPr lang="ru-RU" sz="1900" dirty="0" smtClean="0"/>
                    </a:p>
                    <a:p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"Развитие физической культуры и массового спорта"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15,0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15,6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16,2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«Обеспечение общественного порядка и профилактика правонарушений»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16,5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17,2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17,8</a:t>
                      </a:r>
                      <a:endParaRPr lang="ru-RU" sz="1900" dirty="0"/>
                    </a:p>
                  </a:txBody>
                  <a:tcPr/>
                </a:tc>
              </a:tr>
              <a:tr h="551762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Программа «Социальная поддержка граждан»</a:t>
                      </a:r>
                      <a:endParaRPr lang="ru-RU" sz="18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350,6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364,6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 smtClean="0"/>
                        <a:t>379,2</a:t>
                      </a:r>
                      <a:endParaRPr lang="ru-RU" sz="1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414908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«Мы должны обеспечить большую прозрачность и открытость бюджетного процесса для граждан. Это одно из ключевых условий повышения эффективности госинвестиций, всей бюджетной политики».</a:t>
            </a:r>
            <a:endParaRPr lang="ru-RU" sz="2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14338" name="AutoShape 2" descr="https://pp.userapi.com/c840236/v840236831/487c1/PgaFVynhyzU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4341" name="Picture 5" descr="C:\Users\Хеда\Desktop\bkZ2E40iWL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1720" y="1052736"/>
            <a:ext cx="4608512" cy="28388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4572000" y="587727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                 Бюджетное послание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Президента Российской Федерации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Краснооктябрьского сельского поселения!</a:t>
            </a:r>
            <a:r>
              <a:rPr lang="ru-RU" alt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проекта  бюджета нашего поселения на 2021 и плановый период 2022 и 2023 годов.</a:t>
            </a:r>
            <a:endParaRPr lang="ru-RU" altLang="ru-RU" sz="24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Краснооктябрьского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92696"/>
            <a:ext cx="874846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/>
          </a:p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Бюджет для граждан – это упрощённая версия бюджетного документа, которая использует неформальный язык и доступные форматы, чтобы облегчить для граждан понимание бюджета, объяснить им планы и действия администрации муниципального образования во время бюджетного года и показать формы их возможного взаимодействия с администрацией по вопросам расходования общественных финансов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85728"/>
            <a:ext cx="8010847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600" b="1" cap="all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Что такое «Бюджет для граждан»?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Проект бюджета Краснооктябрьского сельского поселения Веселовского района на 2021 год и на плановый период 2022 и 2023 годов направлен на решение следующих ключевых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Краснооктябрьского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2800" b="1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ДОХОДЫ </a:t>
            </a:r>
            <a:r>
              <a:rPr lang="ru-RU" b="1" dirty="0" smtClean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2060"/>
                </a:solidFill>
              </a:rPr>
              <a:t>РАСХОДЫ </a:t>
            </a:r>
            <a:r>
              <a:rPr lang="ru-RU" b="1" dirty="0" smtClean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 и др.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  <a:endParaRPr lang="ru-RU" sz="4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  <a:endParaRPr lang="ru-RU" sz="32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социальная поддержка и др.)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  <a:endParaRPr lang="ru-RU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Как получатель социальных гарантий </a:t>
            </a:r>
            <a:endParaRPr lang="ru-RU" b="1" dirty="0"/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1384995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</a:t>
            </a:r>
          </a:p>
          <a:p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ПРОЕКТА бюджета Краснооктябрьского сельского поселения на 2020-2022 Гг.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201997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2021 год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11378,9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11378,9</a:t>
            </a:r>
          </a:p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428720" y="1844824"/>
            <a:ext cx="1869038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2022 год</a:t>
            </a: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</a:t>
            </a:r>
            <a:r>
              <a:rPr lang="ru-RU" b="1" dirty="0" smtClean="0"/>
              <a:t>8221,5</a:t>
            </a:r>
            <a:endParaRPr lang="ru-RU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8221,5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355976" y="2276872"/>
            <a:ext cx="1902957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2023 год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8005,6</a:t>
            </a:r>
          </a:p>
          <a:p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8005,6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ПЛАНИРУЕМЫЙ ОБЪЕМ ПОСТУПЛЕНИЙ ДОХОДОВ БЮДЖЕТА КРАСНООКТЯБРЬСКОГО СЕЛЬСКОГО ПОСЕЛЕНИЯ НА 2021 -2023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12424"/>
              </p:ext>
            </p:extLst>
          </p:nvPr>
        </p:nvGraphicFramePr>
        <p:xfrm>
          <a:off x="0" y="1340768"/>
          <a:ext cx="8139898" cy="371937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984147"/>
                <a:gridCol w="1004103"/>
                <a:gridCol w="1075824"/>
                <a:gridCol w="1075824"/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2021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2022 г.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2023 г.</a:t>
                      </a:r>
                      <a:endParaRPr lang="ru-RU" sz="1300" dirty="0"/>
                    </a:p>
                  </a:txBody>
                  <a:tcPr/>
                </a:tc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НАЛОГОВЫЕ И НЕНАЛОГОВЫЕ ДОХОДЫ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4116,2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4120,3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4124,4</a:t>
                      </a:r>
                      <a:endParaRPr lang="ru-RU" sz="1400" b="1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 smtClean="0"/>
                        <a:t>     в том числе</a:t>
                      </a:r>
                      <a:r>
                        <a:rPr lang="ru-RU" sz="1300" dirty="0" smtClean="0"/>
                        <a:t>: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НДФЛ, доходы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911,6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914,3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918,8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имущество физ.лиц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119,6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120,5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Единый сельскохозяйственный налог	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234,6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244,0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253,7</a:t>
                      </a:r>
                      <a:endParaRPr lang="ru-RU" sz="1300" dirty="0"/>
                    </a:p>
                  </a:txBody>
                  <a:tcPr/>
                </a:tc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Земельный налог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2758,5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2742,1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2727,1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80,9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84,1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87,5</a:t>
                      </a:r>
                      <a:endParaRPr lang="ru-RU" sz="1300" dirty="0"/>
                    </a:p>
                  </a:txBody>
                  <a:tcPr/>
                </a:tc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15,6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16,2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16,8</a:t>
                      </a:r>
                      <a:endParaRPr lang="ru-RU" sz="1300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БЕЗВОЗМЕЗДНЫЕ ПОСТУПЛЕНИЯ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7262,7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4101,2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3881,2</a:t>
                      </a:r>
                      <a:endParaRPr lang="ru-RU" sz="1400" b="1" dirty="0"/>
                    </a:p>
                  </a:txBody>
                  <a:tcPr/>
                </a:tc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</a:t>
                      </a:r>
                      <a:r>
                        <a:rPr lang="ru-RU" sz="1400" b="1" baseline="0" dirty="0" smtClean="0"/>
                        <a:t> (Д</a:t>
                      </a:r>
                      <a:r>
                        <a:rPr lang="ru-RU" sz="1400" b="1" dirty="0" smtClean="0"/>
                        <a:t>ОХОДЫ)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11378,9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8221,5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8005,6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</TotalTime>
  <Words>738</Words>
  <Application>Microsoft Office PowerPoint</Application>
  <PresentationFormat>Экран (4:3)</PresentationFormat>
  <Paragraphs>189</Paragraphs>
  <Slides>14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ПРОЕКТ Бюджета для граждан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Людмила</cp:lastModifiedBy>
  <cp:revision>64</cp:revision>
  <dcterms:created xsi:type="dcterms:W3CDTF">2017-12-11T11:43:42Z</dcterms:created>
  <dcterms:modified xsi:type="dcterms:W3CDTF">2020-12-01T11:26:51Z</dcterms:modified>
</cp:coreProperties>
</file>